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00" r:id="rId3"/>
  </p:sldMasterIdLst>
  <p:notesMasterIdLst>
    <p:notesMasterId r:id="rId63"/>
  </p:notesMasterIdLst>
  <p:sldIdLst>
    <p:sldId id="502" r:id="rId4"/>
    <p:sldId id="503" r:id="rId5"/>
    <p:sldId id="554" r:id="rId6"/>
    <p:sldId id="504" r:id="rId7"/>
    <p:sldId id="505" r:id="rId8"/>
    <p:sldId id="506" r:id="rId9"/>
    <p:sldId id="513" r:id="rId10"/>
    <p:sldId id="514" r:id="rId11"/>
    <p:sldId id="515" r:id="rId12"/>
    <p:sldId id="516" r:id="rId13"/>
    <p:sldId id="499" r:id="rId14"/>
    <p:sldId id="484" r:id="rId15"/>
    <p:sldId id="510" r:id="rId16"/>
    <p:sldId id="517" r:id="rId17"/>
    <p:sldId id="518" r:id="rId18"/>
    <p:sldId id="519" r:id="rId19"/>
    <p:sldId id="520" r:id="rId20"/>
    <p:sldId id="521" r:id="rId21"/>
    <p:sldId id="522" r:id="rId22"/>
    <p:sldId id="523" r:id="rId23"/>
    <p:sldId id="524" r:id="rId24"/>
    <p:sldId id="525" r:id="rId25"/>
    <p:sldId id="508" r:id="rId26"/>
    <p:sldId id="509" r:id="rId27"/>
    <p:sldId id="511" r:id="rId28"/>
    <p:sldId id="512" r:id="rId29"/>
    <p:sldId id="530" r:id="rId30"/>
    <p:sldId id="527" r:id="rId31"/>
    <p:sldId id="476" r:id="rId32"/>
    <p:sldId id="545" r:id="rId33"/>
    <p:sldId id="546" r:id="rId34"/>
    <p:sldId id="529" r:id="rId35"/>
    <p:sldId id="487" r:id="rId36"/>
    <p:sldId id="531" r:id="rId37"/>
    <p:sldId id="532" r:id="rId38"/>
    <p:sldId id="533" r:id="rId39"/>
    <p:sldId id="534" r:id="rId40"/>
    <p:sldId id="535" r:id="rId41"/>
    <p:sldId id="536" r:id="rId42"/>
    <p:sldId id="537" r:id="rId43"/>
    <p:sldId id="477" r:id="rId44"/>
    <p:sldId id="548" r:id="rId45"/>
    <p:sldId id="549" r:id="rId46"/>
    <p:sldId id="553" r:id="rId47"/>
    <p:sldId id="551" r:id="rId48"/>
    <p:sldId id="488" r:id="rId49"/>
    <p:sldId id="489" r:id="rId50"/>
    <p:sldId id="538" r:id="rId51"/>
    <p:sldId id="539" r:id="rId52"/>
    <p:sldId id="540" r:id="rId53"/>
    <p:sldId id="555" r:id="rId54"/>
    <p:sldId id="541" r:id="rId55"/>
    <p:sldId id="542" r:id="rId56"/>
    <p:sldId id="543" r:id="rId57"/>
    <p:sldId id="544" r:id="rId58"/>
    <p:sldId id="490" r:id="rId59"/>
    <p:sldId id="491" r:id="rId60"/>
    <p:sldId id="481" r:id="rId61"/>
    <p:sldId id="500" r:id="rId6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2" autoAdjust="0"/>
    <p:restoredTop sz="88571" autoAdjust="0"/>
  </p:normalViewPr>
  <p:slideViewPr>
    <p:cSldViewPr>
      <p:cViewPr>
        <p:scale>
          <a:sx n="60" d="100"/>
          <a:sy n="60" d="100"/>
        </p:scale>
        <p:origin x="-3000" y="-9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AE642CC-AEEB-4CC4-88DC-DE943FF3E899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1C8C94-1CC9-497F-8F6B-101359089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35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86BFEF-2214-4EBD-B19C-30B2F58871AF}" type="slidenum">
              <a:rPr lang="en-GB"/>
              <a:pPr>
                <a:defRPr/>
              </a:pPr>
              <a:t>29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Optimization engine we use Graph Cuts. By now everybody should know what graph cut is. IN case you missed it here is a very brief introduction. </a:t>
            </a:r>
          </a:p>
          <a:p>
            <a:endParaRPr lang="en-GB" smtClean="0"/>
          </a:p>
          <a:p>
            <a:r>
              <a:rPr lang="en-GB" smtClean="0"/>
              <a:t>To image. 3D view. First task to construct a graph. </a:t>
            </a:r>
          </a:p>
          <a:p>
            <a:r>
              <a:rPr lang="en-GB" smtClean="0"/>
              <a:t>All pixels on a certain scanline. Just a few of them. </a:t>
            </a:r>
          </a:p>
          <a:p>
            <a:r>
              <a:rPr lang="en-GB" smtClean="0"/>
              <a:t>Next step introduce artificial nodes. fgd and background. </a:t>
            </a:r>
          </a:p>
          <a:p>
            <a:r>
              <a:rPr lang="en-GB" smtClean="0"/>
              <a:t>Edges – contrast. Boundary is quite likely between black and white. </a:t>
            </a:r>
          </a:p>
          <a:p>
            <a:r>
              <a:rPr lang="en-GB" smtClean="0"/>
              <a:t>Min Cut - Minimum edge strength.</a:t>
            </a:r>
          </a:p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R – Region Term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B – Boundary Term</a:t>
            </a: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98BBDA-B9FC-4986-A0D7-564380FCC8C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Initial Strokes by </a:t>
            </a: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D2E07E-81CF-4F13-8D41-DDC8552EFF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953D29-EC39-49F1-8617-5B98D67C580F}" type="slidenum">
              <a:rPr lang="en-GB"/>
              <a:pPr>
                <a:defRPr/>
              </a:pPr>
              <a:t>33</a:t>
            </a:fld>
            <a:endParaRPr lang="en-GB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Basic idea is to combine the information which was used in the 2 well known tools: MW and IS.</a:t>
            </a:r>
          </a:p>
          <a:p>
            <a:r>
              <a:rPr lang="en-GB" dirty="0" smtClean="0"/>
              <a:t>MS select a region of similar colour according to your input. Fat pen and the boundary </a:t>
            </a:r>
            <a:r>
              <a:rPr lang="en-GB" dirty="0" err="1" smtClean="0"/>
              <a:t>snapps</a:t>
            </a:r>
            <a:r>
              <a:rPr lang="en-GB" dirty="0" smtClean="0"/>
              <a:t> to high contrast edges. </a:t>
            </a:r>
          </a:p>
          <a:p>
            <a:r>
              <a:rPr lang="en-GB" dirty="0" err="1" smtClean="0"/>
              <a:t>Grabcut</a:t>
            </a:r>
            <a:r>
              <a:rPr lang="en-GB" dirty="0" smtClean="0"/>
              <a:t> combines it. And this allows us to simplify the user interface considerably by …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DC5106-8E9F-4D65-9CC6-AF848882456B}" type="slidenum">
              <a:rPr lang="en-GB"/>
              <a:pPr>
                <a:defRPr/>
              </a:pPr>
              <a:t>41</a:t>
            </a:fld>
            <a:endParaRPr lang="en-GB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Color enbergy.</a:t>
            </a:r>
          </a:p>
          <a:p>
            <a:r>
              <a:rPr lang="en-GB" smtClean="0"/>
              <a:t>Iterations have the effect of pulling them away; </a:t>
            </a:r>
          </a:p>
          <a:p>
            <a:r>
              <a:rPr lang="en-GB" smtClean="0"/>
              <a:t>D is – log likelyhood of the GMM.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D3D8D0-A29F-4C77-98EB-C7100C0B6382}" type="slidenum">
              <a:rPr lang="en-GB"/>
              <a:pPr>
                <a:defRPr/>
              </a:pPr>
              <a:t>46</a:t>
            </a:fld>
            <a:endParaRPr lang="en-GB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Moderately straightforward examples- after the user input automnatically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8E69AE-D3F4-4D9D-94F7-8350E5973BAA}" type="slidenum">
              <a:rPr lang="en-GB"/>
              <a:pPr>
                <a:defRPr/>
              </a:pPr>
              <a:t>47</a:t>
            </a:fld>
            <a:endParaRPr lang="en-GB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You might wonder when does it fail. 4 cases. Low contrats – an edge not good visible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089038-D469-4D3F-8791-277328160131}" type="slidenum">
              <a:rPr lang="en-GB">
                <a:solidFill>
                  <a:prstClr val="black"/>
                </a:solidFill>
              </a:rPr>
              <a:pPr/>
              <a:t>48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So far hard segmentation. </a:t>
            </a:r>
          </a:p>
          <a:p>
            <a:endParaRPr lang="en-GB"/>
          </a:p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C36709-1C90-4E01-9521-4EE20F45B0B5}" type="slidenum">
              <a:rPr lang="en-GB">
                <a:solidFill>
                  <a:prstClr val="black"/>
                </a:solidFill>
              </a:rPr>
              <a:pPr/>
              <a:t>49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Problem – no regularisation over alpha.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997257-B64F-4EB1-B88A-DEA6DC53F326}" type="slidenum">
              <a:rPr lang="en-GB">
                <a:solidFill>
                  <a:prstClr val="black"/>
                </a:solidFill>
              </a:rPr>
              <a:pPr/>
              <a:t>50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Given a pixel with a certain colour C, we have to solve the following eq. which </a:t>
            </a:r>
          </a:p>
          <a:p>
            <a:r>
              <a:rPr lang="en-GB" dirty="0"/>
              <a:t>Has the true </a:t>
            </a:r>
            <a:r>
              <a:rPr lang="en-GB" dirty="0" err="1"/>
              <a:t>fgd</a:t>
            </a:r>
            <a:r>
              <a:rPr lang="en-GB" dirty="0"/>
              <a:t>, and </a:t>
            </a:r>
            <a:r>
              <a:rPr lang="en-GB" dirty="0" err="1"/>
              <a:t>bkg</a:t>
            </a:r>
            <a:r>
              <a:rPr lang="en-GB" dirty="0"/>
              <a:t> colour and the unknown </a:t>
            </a:r>
            <a:r>
              <a:rPr lang="en-GB" dirty="0" err="1"/>
              <a:t>propotion</a:t>
            </a:r>
            <a:r>
              <a:rPr lang="en-GB" dirty="0"/>
              <a:t> in terms of alpha. </a:t>
            </a:r>
          </a:p>
          <a:p>
            <a:r>
              <a:rPr lang="en-GB" dirty="0" err="1"/>
              <a:t>Neighborhood</a:t>
            </a:r>
            <a:r>
              <a:rPr lang="en-GB" dirty="0"/>
              <a:t> – mean colour F, B. now eq. was under </a:t>
            </a:r>
            <a:r>
              <a:rPr lang="en-GB" dirty="0" err="1"/>
              <a:t>constr</a:t>
            </a:r>
            <a:r>
              <a:rPr lang="en-GB" dirty="0"/>
              <a:t> now </a:t>
            </a:r>
            <a:r>
              <a:rPr lang="en-GB" dirty="0" err="1"/>
              <a:t>overconstrained</a:t>
            </a:r>
            <a:r>
              <a:rPr lang="en-GB" dirty="0"/>
              <a:t>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6E3BC4-716E-4CA6-B5A1-76A6D3EC9BB9}" type="slidenum">
              <a:rPr lang="en-GB">
                <a:solidFill>
                  <a:prstClr val="black"/>
                </a:solidFill>
              </a:rPr>
              <a:pPr/>
              <a:t>52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Fit a smooth profile – as in FEATHERING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FB97D7-D78A-4A4B-9A33-9C86C1835AB5}" type="slidenum">
              <a:rPr lang="en-GB">
                <a:solidFill>
                  <a:prstClr val="black"/>
                </a:solidFill>
              </a:rPr>
              <a:pPr/>
              <a:t>53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Stripes – orthogonal to the boundary. Minimize energy which says:  similar sigmja mu, add a noisy data term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5864E4-5C00-4965-95E1-6E9AA6913668}" type="slidenum">
              <a:rPr lang="en-GB">
                <a:solidFill>
                  <a:prstClr val="black"/>
                </a:solidFill>
              </a:rPr>
              <a:pPr/>
              <a:t>55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BF45E-83E0-4EA0-A975-A6E83A5E73C3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E3929-F578-46B1-8E75-634911E4DA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34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A8387-9BF5-4CBD-A725-D8D0218E29A5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768BF-F5ED-4E4F-B334-E165439088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0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E896F-05B7-47E6-9F10-C35C14E746E1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0D6AA-4393-4515-89C7-C9AD45E783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6C6E9-7E30-45C3-A187-E068C71B7B21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8221-E61B-4AEA-ABEC-0B8F6ADA77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7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48F71-75C8-43D6-A9C8-681E7DB0BBE1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C210-4B19-4013-A664-373BCFB875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61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5413D-96F3-4212-BE14-EB3CF86E7BDD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A1C23-2834-47DE-9373-96D72F7CB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92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C7910-B339-4AD5-8502-B35CB7647DC0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B2F86-559F-428F-89AF-7EDAB5B86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6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DEFA7-4B2D-4522-931A-638B530B8037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3741B-FD7F-4A53-A2A6-1878E2C5B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12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D82C6-7E10-4F92-AE16-25960A95130D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28037-3B16-4D19-910C-3881A489CB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2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67898-E9E8-495A-817A-42BEC2237F58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F817B-33C6-41D3-9F0E-130E2012F0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183F9-80E3-4EB5-9CA9-4D05ED8914EB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A24EE-80D2-4E0B-A1E2-F68C17752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728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DACF6-34D8-4E7B-AC69-022702C1E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70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BigBlueDots1600Logo2 o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5334000"/>
            <a:ext cx="8763000" cy="685800"/>
          </a:xfrm>
          <a:effectLst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6096000"/>
            <a:ext cx="82296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6522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76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4535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87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85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606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0435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6312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21883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2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261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261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339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201317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650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83651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83652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>
                  <a:solidFill>
                    <a:srgbClr val="FFFFFF"/>
                  </a:solidFill>
                </a:endParaRPr>
              </a:p>
            </p:txBody>
          </p:sp>
          <p:sp>
            <p:nvSpPr>
              <p:cNvPr id="283653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>
                  <a:solidFill>
                    <a:srgbClr val="FFFFFF"/>
                  </a:solidFill>
                </a:endParaRPr>
              </a:p>
            </p:txBody>
          </p:sp>
          <p:sp>
            <p:nvSpPr>
              <p:cNvPr id="283654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>
                  <a:solidFill>
                    <a:srgbClr val="FFFFFF"/>
                  </a:solidFill>
                </a:endParaRPr>
              </a:p>
            </p:txBody>
          </p:sp>
          <p:sp>
            <p:nvSpPr>
              <p:cNvPr id="283655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>
                  <a:solidFill>
                    <a:srgbClr val="FFFFFF"/>
                  </a:solidFill>
                </a:endParaRPr>
              </a:p>
            </p:txBody>
          </p:sp>
          <p:sp>
            <p:nvSpPr>
              <p:cNvPr id="283656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8365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28365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</p:grpSp>
      <p:sp>
        <p:nvSpPr>
          <p:cNvPr id="28365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8366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83661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8366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83663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D0BD5B0-67EB-4E1A-965D-28A05E70C32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798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FC389F-4564-48F1-84CD-7EAE456886CB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99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31959A-1535-4E87-81C7-DF198B6D276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6081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02895F-9F05-4D29-BAB6-B88CDDC68CC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498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CD9628-2342-4256-950F-1FC0924E4AF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19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267AD81-2D6E-443C-8D6F-D4EA28C07B7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636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46DF03-A4D6-4F5D-89BB-0605160D710E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6322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91C517-3340-4BA6-B75B-ACF5290C2C67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7333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54800F-7785-4540-8D84-0831F7FD1B2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8083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3B27318-A034-413B-9248-DB63EE1BB368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3457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147FF16-4971-4E2E-A528-05314DB54DAE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8288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7FB73F2-F941-4B52-A57F-1861209A0CD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027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29B3D3-24A7-49FE-9280-AA5F02C1A7F6}" type="datetimeFigureOut">
              <a:rPr lang="en-US"/>
              <a:pPr>
                <a:defRPr/>
              </a:pPr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55CB21-0C32-4802-A4F5-E5955D990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9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2" descr="BigBlueDots1600gradientWithBrite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40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9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52CB19D-1CA1-41C6-937B-3355230014F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2826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82629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8263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>
                  <a:solidFill>
                    <a:srgbClr val="FFFFFF"/>
                  </a:solidFill>
                </a:endParaRPr>
              </a:p>
            </p:txBody>
          </p:sp>
          <p:sp>
            <p:nvSpPr>
              <p:cNvPr id="28263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>
                  <a:solidFill>
                    <a:srgbClr val="FFFFFF"/>
                  </a:solidFill>
                </a:endParaRPr>
              </a:p>
            </p:txBody>
          </p:sp>
          <p:sp>
            <p:nvSpPr>
              <p:cNvPr id="28263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>
                  <a:solidFill>
                    <a:srgbClr val="FFFFFF"/>
                  </a:solidFill>
                </a:endParaRPr>
              </a:p>
            </p:txBody>
          </p:sp>
          <p:sp>
            <p:nvSpPr>
              <p:cNvPr id="28263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>
                  <a:solidFill>
                    <a:srgbClr val="FFFFFF"/>
                  </a:solidFill>
                </a:endParaRPr>
              </a:p>
            </p:txBody>
          </p:sp>
          <p:sp>
            <p:nvSpPr>
              <p:cNvPr id="28263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8263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28263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</p:grpSp>
      <p:sp>
        <p:nvSpPr>
          <p:cNvPr id="28263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826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826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186591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berkeley.edu/~malik/papers/SM-ncut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8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7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10" Type="http://schemas.openxmlformats.org/officeDocument/2006/relationships/image" Target="../media/image18.png"/><Relationship Id="rId4" Type="http://schemas.openxmlformats.org/officeDocument/2006/relationships/image" Target="../media/image71.jpeg"/><Relationship Id="rId9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tags" Target="../tags/tag6.xml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79.png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7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8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7.xml"/><Relationship Id="rId6" Type="http://schemas.openxmlformats.org/officeDocument/2006/relationships/image" Target="../media/image78.png"/><Relationship Id="rId5" Type="http://schemas.openxmlformats.org/officeDocument/2006/relationships/image" Target="../media/image85.png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tags" Target="../tags/tag10.xml"/><Relationship Id="rId7" Type="http://schemas.openxmlformats.org/officeDocument/2006/relationships/image" Target="../media/image7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82.pn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89.png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8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91.pn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1.xml"/><Relationship Id="rId6" Type="http://schemas.openxmlformats.org/officeDocument/2006/relationships/image" Target="../media/image78.png"/><Relationship Id="rId5" Type="http://schemas.openxmlformats.org/officeDocument/2006/relationships/image" Target="../media/image76.png"/><Relationship Id="rId4" Type="http://schemas.openxmlformats.org/officeDocument/2006/relationships/image" Target="../media/image9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78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"/>
          <p:cNvSpPr>
            <a:spLocks/>
          </p:cNvSpPr>
          <p:nvPr/>
        </p:nvSpPr>
        <p:spPr bwMode="auto">
          <a:xfrm rot="5400000" flipH="1" flipV="1">
            <a:off x="2476500" y="723900"/>
            <a:ext cx="228600" cy="1676400"/>
          </a:xfrm>
          <a:custGeom>
            <a:avLst/>
            <a:gdLst>
              <a:gd name="T0" fmla="*/ 0 w 144"/>
              <a:gd name="T1" fmla="*/ 1676400 h 1056"/>
              <a:gd name="T2" fmla="*/ 228600 w 144"/>
              <a:gd name="T3" fmla="*/ 838200 h 1056"/>
              <a:gd name="T4" fmla="*/ 0 w 144"/>
              <a:gd name="T5" fmla="*/ 0 h 1056"/>
              <a:gd name="T6" fmla="*/ 0 60000 65536"/>
              <a:gd name="T7" fmla="*/ 0 60000 65536"/>
              <a:gd name="T8" fmla="*/ 0 60000 65536"/>
              <a:gd name="T9" fmla="*/ 0 w 144"/>
              <a:gd name="T10" fmla="*/ 0 h 1056"/>
              <a:gd name="T11" fmla="*/ 144 w 144"/>
              <a:gd name="T12" fmla="*/ 1056 h 1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056">
                <a:moveTo>
                  <a:pt x="0" y="1056"/>
                </a:moveTo>
                <a:cubicBezTo>
                  <a:pt x="72" y="880"/>
                  <a:pt x="144" y="704"/>
                  <a:pt x="144" y="528"/>
                </a:cubicBezTo>
                <a:cubicBezTo>
                  <a:pt x="144" y="352"/>
                  <a:pt x="72" y="17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15" name="Freeform 3"/>
          <p:cNvSpPr>
            <a:spLocks/>
          </p:cNvSpPr>
          <p:nvPr/>
        </p:nvSpPr>
        <p:spPr bwMode="auto">
          <a:xfrm>
            <a:off x="3429000" y="1676400"/>
            <a:ext cx="228600" cy="1676400"/>
          </a:xfrm>
          <a:custGeom>
            <a:avLst/>
            <a:gdLst>
              <a:gd name="T0" fmla="*/ 0 w 144"/>
              <a:gd name="T1" fmla="*/ 1676400 h 1056"/>
              <a:gd name="T2" fmla="*/ 228600 w 144"/>
              <a:gd name="T3" fmla="*/ 838200 h 1056"/>
              <a:gd name="T4" fmla="*/ 0 w 144"/>
              <a:gd name="T5" fmla="*/ 0 h 1056"/>
              <a:gd name="T6" fmla="*/ 0 60000 65536"/>
              <a:gd name="T7" fmla="*/ 0 60000 65536"/>
              <a:gd name="T8" fmla="*/ 0 60000 65536"/>
              <a:gd name="T9" fmla="*/ 0 w 144"/>
              <a:gd name="T10" fmla="*/ 0 h 1056"/>
              <a:gd name="T11" fmla="*/ 144 w 144"/>
              <a:gd name="T12" fmla="*/ 1056 h 1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056">
                <a:moveTo>
                  <a:pt x="0" y="1056"/>
                </a:moveTo>
                <a:cubicBezTo>
                  <a:pt x="72" y="880"/>
                  <a:pt x="144" y="704"/>
                  <a:pt x="144" y="528"/>
                </a:cubicBezTo>
                <a:cubicBezTo>
                  <a:pt x="144" y="352"/>
                  <a:pt x="72" y="17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V="1">
            <a:off x="2590800" y="1676400"/>
            <a:ext cx="8382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2590800" y="1676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3429000" y="1676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332163" y="1660525"/>
            <a:ext cx="242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i</a:t>
            </a: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V="1">
            <a:off x="2590800" y="1676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V="1">
            <a:off x="2590800" y="1676400"/>
            <a:ext cx="838200" cy="838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 flipH="1" flipV="1">
            <a:off x="1752600" y="16764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H="1">
            <a:off x="1752600" y="2514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H="1">
            <a:off x="1752600" y="25146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2590800" y="2514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2590800" y="2514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2590800" y="25146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28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Images as graphs</a:t>
            </a:r>
          </a:p>
        </p:txBody>
      </p:sp>
      <p:sp>
        <p:nvSpPr>
          <p:cNvPr id="13329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8077200" cy="2590800"/>
          </a:xfrm>
        </p:spPr>
        <p:txBody>
          <a:bodyPr/>
          <a:lstStyle/>
          <a:p>
            <a:r>
              <a:rPr lang="en-US" i="1" smtClean="0"/>
              <a:t>Fully-connected</a:t>
            </a:r>
            <a:r>
              <a:rPr lang="en-US" smtClean="0"/>
              <a:t> graph</a:t>
            </a:r>
          </a:p>
          <a:p>
            <a:pPr lvl="1"/>
            <a:r>
              <a:rPr lang="en-US" smtClean="0"/>
              <a:t>node for every pixel</a:t>
            </a:r>
          </a:p>
          <a:p>
            <a:pPr lvl="1"/>
            <a:r>
              <a:rPr lang="en-US" smtClean="0"/>
              <a:t>link between </a:t>
            </a:r>
            <a:r>
              <a:rPr lang="en-US" i="1" smtClean="0"/>
              <a:t>every</a:t>
            </a:r>
            <a:r>
              <a:rPr lang="en-US" smtClean="0"/>
              <a:t> pair of pixels, </a:t>
            </a:r>
            <a:r>
              <a:rPr lang="en-US" b="1" smtClean="0">
                <a:solidFill>
                  <a:schemeClr val="folHlink"/>
                </a:solidFill>
              </a:rPr>
              <a:t>p</a:t>
            </a:r>
            <a:r>
              <a:rPr lang="en-US" smtClean="0"/>
              <a:t>,</a:t>
            </a:r>
            <a:r>
              <a:rPr lang="en-US" b="1" smtClean="0">
                <a:solidFill>
                  <a:schemeClr val="folHlink"/>
                </a:solidFill>
              </a:rPr>
              <a:t>q</a:t>
            </a:r>
          </a:p>
          <a:p>
            <a:pPr lvl="1"/>
            <a:r>
              <a:rPr lang="en-US" smtClean="0"/>
              <a:t>similarity </a:t>
            </a:r>
            <a:r>
              <a:rPr lang="en-US" b="1" smtClean="0">
                <a:solidFill>
                  <a:srgbClr val="FF0000"/>
                </a:solidFill>
                <a:latin typeface="Arial" charset="0"/>
              </a:rPr>
              <a:t>w</a:t>
            </a:r>
            <a:r>
              <a:rPr lang="en-US" b="1" baseline="-25000" smtClean="0">
                <a:solidFill>
                  <a:srgbClr val="FF0000"/>
                </a:solidFill>
                <a:latin typeface="Arial" charset="0"/>
              </a:rPr>
              <a:t>ij</a:t>
            </a:r>
            <a:r>
              <a:rPr lang="en-US" smtClean="0"/>
              <a:t> for each link</a:t>
            </a:r>
          </a:p>
        </p:txBody>
      </p:sp>
      <p:sp>
        <p:nvSpPr>
          <p:cNvPr id="13330" name="Oval 18"/>
          <p:cNvSpPr>
            <a:spLocks noChangeArrowheads="1"/>
          </p:cNvSpPr>
          <p:nvPr/>
        </p:nvSpPr>
        <p:spPr bwMode="auto">
          <a:xfrm>
            <a:off x="2520950" y="2444750"/>
            <a:ext cx="139700" cy="1397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sk-SK"/>
          </a:p>
        </p:txBody>
      </p:sp>
      <p:sp>
        <p:nvSpPr>
          <p:cNvPr id="13331" name="Oval 19"/>
          <p:cNvSpPr>
            <a:spLocks noChangeArrowheads="1"/>
          </p:cNvSpPr>
          <p:nvPr/>
        </p:nvSpPr>
        <p:spPr bwMode="auto">
          <a:xfrm>
            <a:off x="2520950" y="1600200"/>
            <a:ext cx="139700" cy="141288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3332" name="Oval 20"/>
          <p:cNvSpPr>
            <a:spLocks noChangeArrowheads="1"/>
          </p:cNvSpPr>
          <p:nvPr/>
        </p:nvSpPr>
        <p:spPr bwMode="auto">
          <a:xfrm>
            <a:off x="3363913" y="2444750"/>
            <a:ext cx="141287" cy="1397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3333" name="Oval 21"/>
          <p:cNvSpPr>
            <a:spLocks noChangeArrowheads="1"/>
          </p:cNvSpPr>
          <p:nvPr/>
        </p:nvSpPr>
        <p:spPr bwMode="auto">
          <a:xfrm>
            <a:off x="2520950" y="3287713"/>
            <a:ext cx="139700" cy="14128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3334" name="Oval 22"/>
          <p:cNvSpPr>
            <a:spLocks noChangeArrowheads="1"/>
          </p:cNvSpPr>
          <p:nvPr/>
        </p:nvSpPr>
        <p:spPr bwMode="auto">
          <a:xfrm>
            <a:off x="1676400" y="2444750"/>
            <a:ext cx="141288" cy="1397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3335" name="Oval 23"/>
          <p:cNvSpPr>
            <a:spLocks noChangeArrowheads="1"/>
          </p:cNvSpPr>
          <p:nvPr/>
        </p:nvSpPr>
        <p:spPr bwMode="auto">
          <a:xfrm>
            <a:off x="3363913" y="1600200"/>
            <a:ext cx="141287" cy="1412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sk-SK"/>
          </a:p>
        </p:txBody>
      </p:sp>
      <p:sp>
        <p:nvSpPr>
          <p:cNvPr id="13336" name="Oval 24"/>
          <p:cNvSpPr>
            <a:spLocks noChangeArrowheads="1"/>
          </p:cNvSpPr>
          <p:nvPr/>
        </p:nvSpPr>
        <p:spPr bwMode="auto">
          <a:xfrm>
            <a:off x="3363913" y="3287713"/>
            <a:ext cx="141287" cy="14128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3337" name="Oval 25"/>
          <p:cNvSpPr>
            <a:spLocks noChangeArrowheads="1"/>
          </p:cNvSpPr>
          <p:nvPr/>
        </p:nvSpPr>
        <p:spPr bwMode="auto">
          <a:xfrm>
            <a:off x="1676400" y="3287713"/>
            <a:ext cx="141288" cy="14128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3338" name="Oval 26"/>
          <p:cNvSpPr>
            <a:spLocks noChangeArrowheads="1"/>
          </p:cNvSpPr>
          <p:nvPr/>
        </p:nvSpPr>
        <p:spPr bwMode="auto">
          <a:xfrm>
            <a:off x="1676400" y="1600200"/>
            <a:ext cx="141288" cy="141288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2514600" y="2498725"/>
            <a:ext cx="242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j</a:t>
            </a:r>
          </a:p>
        </p:txBody>
      </p:sp>
      <p:sp>
        <p:nvSpPr>
          <p:cNvPr id="13340" name="Text Box 28"/>
          <p:cNvSpPr txBox="1">
            <a:spLocks noChangeArrowheads="1"/>
          </p:cNvSpPr>
          <p:nvPr/>
        </p:nvSpPr>
        <p:spPr bwMode="auto">
          <a:xfrm>
            <a:off x="2895600" y="1965325"/>
            <a:ext cx="68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FF0000"/>
                </a:solidFill>
              </a:rPr>
              <a:t>w</a:t>
            </a:r>
            <a:r>
              <a:rPr lang="en-US" sz="2000" b="1" baseline="-25000">
                <a:solidFill>
                  <a:srgbClr val="FF0000"/>
                </a:solidFill>
              </a:rPr>
              <a:t>ij</a:t>
            </a:r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>
            <a:off x="1752600" y="1676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42" name="Line 30"/>
          <p:cNvSpPr>
            <a:spLocks noChangeShapeType="1"/>
          </p:cNvSpPr>
          <p:nvPr/>
        </p:nvSpPr>
        <p:spPr bwMode="auto">
          <a:xfrm>
            <a:off x="1752600" y="2514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43" name="Line 31"/>
          <p:cNvSpPr>
            <a:spLocks noChangeShapeType="1"/>
          </p:cNvSpPr>
          <p:nvPr/>
        </p:nvSpPr>
        <p:spPr bwMode="auto">
          <a:xfrm>
            <a:off x="1752600" y="3352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44" name="Line 32"/>
          <p:cNvSpPr>
            <a:spLocks noChangeShapeType="1"/>
          </p:cNvSpPr>
          <p:nvPr/>
        </p:nvSpPr>
        <p:spPr bwMode="auto">
          <a:xfrm flipH="1">
            <a:off x="2590800" y="3352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45" name="Line 33"/>
          <p:cNvSpPr>
            <a:spLocks noChangeShapeType="1"/>
          </p:cNvSpPr>
          <p:nvPr/>
        </p:nvSpPr>
        <p:spPr bwMode="auto">
          <a:xfrm>
            <a:off x="3429000" y="2514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46" name="Line 34"/>
          <p:cNvSpPr>
            <a:spLocks noChangeShapeType="1"/>
          </p:cNvSpPr>
          <p:nvPr/>
        </p:nvSpPr>
        <p:spPr bwMode="auto">
          <a:xfrm>
            <a:off x="1752600" y="1676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47" name="Line 35"/>
          <p:cNvSpPr>
            <a:spLocks noChangeShapeType="1"/>
          </p:cNvSpPr>
          <p:nvPr/>
        </p:nvSpPr>
        <p:spPr bwMode="auto">
          <a:xfrm>
            <a:off x="1752600" y="1676400"/>
            <a:ext cx="838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48" name="Line 36"/>
          <p:cNvSpPr>
            <a:spLocks noChangeShapeType="1"/>
          </p:cNvSpPr>
          <p:nvPr/>
        </p:nvSpPr>
        <p:spPr bwMode="auto">
          <a:xfrm flipH="1">
            <a:off x="1752600" y="1676400"/>
            <a:ext cx="838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49" name="Line 37"/>
          <p:cNvSpPr>
            <a:spLocks noChangeShapeType="1"/>
          </p:cNvSpPr>
          <p:nvPr/>
        </p:nvSpPr>
        <p:spPr bwMode="auto">
          <a:xfrm>
            <a:off x="2590800" y="1600200"/>
            <a:ext cx="8382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50" name="Line 38"/>
          <p:cNvSpPr>
            <a:spLocks noChangeShapeType="1"/>
          </p:cNvSpPr>
          <p:nvPr/>
        </p:nvSpPr>
        <p:spPr bwMode="auto">
          <a:xfrm>
            <a:off x="1752600" y="1676400"/>
            <a:ext cx="1676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51" name="Line 39"/>
          <p:cNvSpPr>
            <a:spLocks noChangeShapeType="1"/>
          </p:cNvSpPr>
          <p:nvPr/>
        </p:nvSpPr>
        <p:spPr bwMode="auto">
          <a:xfrm flipV="1">
            <a:off x="1752600" y="2514600"/>
            <a:ext cx="1676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52" name="Line 40"/>
          <p:cNvSpPr>
            <a:spLocks noChangeShapeType="1"/>
          </p:cNvSpPr>
          <p:nvPr/>
        </p:nvSpPr>
        <p:spPr bwMode="auto">
          <a:xfrm flipH="1" flipV="1">
            <a:off x="1752600" y="2514600"/>
            <a:ext cx="1676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53" name="Line 41"/>
          <p:cNvSpPr>
            <a:spLocks noChangeShapeType="1"/>
          </p:cNvSpPr>
          <p:nvPr/>
        </p:nvSpPr>
        <p:spPr bwMode="auto">
          <a:xfrm flipV="1">
            <a:off x="1752600" y="1676400"/>
            <a:ext cx="1676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54" name="Freeform 42"/>
          <p:cNvSpPr>
            <a:spLocks/>
          </p:cNvSpPr>
          <p:nvPr/>
        </p:nvSpPr>
        <p:spPr bwMode="auto">
          <a:xfrm flipH="1">
            <a:off x="1524000" y="1676400"/>
            <a:ext cx="228600" cy="1676400"/>
          </a:xfrm>
          <a:custGeom>
            <a:avLst/>
            <a:gdLst>
              <a:gd name="T0" fmla="*/ 0 w 144"/>
              <a:gd name="T1" fmla="*/ 1676400 h 1056"/>
              <a:gd name="T2" fmla="*/ 228600 w 144"/>
              <a:gd name="T3" fmla="*/ 838200 h 1056"/>
              <a:gd name="T4" fmla="*/ 0 w 144"/>
              <a:gd name="T5" fmla="*/ 0 h 1056"/>
              <a:gd name="T6" fmla="*/ 0 60000 65536"/>
              <a:gd name="T7" fmla="*/ 0 60000 65536"/>
              <a:gd name="T8" fmla="*/ 0 60000 65536"/>
              <a:gd name="T9" fmla="*/ 0 w 144"/>
              <a:gd name="T10" fmla="*/ 0 h 1056"/>
              <a:gd name="T11" fmla="*/ 144 w 144"/>
              <a:gd name="T12" fmla="*/ 1056 h 1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056">
                <a:moveTo>
                  <a:pt x="0" y="1056"/>
                </a:moveTo>
                <a:cubicBezTo>
                  <a:pt x="72" y="880"/>
                  <a:pt x="144" y="704"/>
                  <a:pt x="144" y="528"/>
                </a:cubicBezTo>
                <a:cubicBezTo>
                  <a:pt x="144" y="352"/>
                  <a:pt x="72" y="17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3355" name="Freeform 43"/>
          <p:cNvSpPr>
            <a:spLocks/>
          </p:cNvSpPr>
          <p:nvPr/>
        </p:nvSpPr>
        <p:spPr bwMode="auto">
          <a:xfrm rot="16200000" flipH="1">
            <a:off x="2476500" y="2628900"/>
            <a:ext cx="228600" cy="1676400"/>
          </a:xfrm>
          <a:custGeom>
            <a:avLst/>
            <a:gdLst>
              <a:gd name="T0" fmla="*/ 0 w 144"/>
              <a:gd name="T1" fmla="*/ 1676400 h 1056"/>
              <a:gd name="T2" fmla="*/ 228600 w 144"/>
              <a:gd name="T3" fmla="*/ 838200 h 1056"/>
              <a:gd name="T4" fmla="*/ 0 w 144"/>
              <a:gd name="T5" fmla="*/ 0 h 1056"/>
              <a:gd name="T6" fmla="*/ 0 60000 65536"/>
              <a:gd name="T7" fmla="*/ 0 60000 65536"/>
              <a:gd name="T8" fmla="*/ 0 60000 65536"/>
              <a:gd name="T9" fmla="*/ 0 w 144"/>
              <a:gd name="T10" fmla="*/ 0 h 1056"/>
              <a:gd name="T11" fmla="*/ 144 w 144"/>
              <a:gd name="T12" fmla="*/ 1056 h 1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056">
                <a:moveTo>
                  <a:pt x="0" y="1056"/>
                </a:moveTo>
                <a:cubicBezTo>
                  <a:pt x="72" y="880"/>
                  <a:pt x="144" y="704"/>
                  <a:pt x="144" y="528"/>
                </a:cubicBezTo>
                <a:cubicBezTo>
                  <a:pt x="144" y="352"/>
                  <a:pt x="72" y="17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sk-SK"/>
          </a:p>
        </p:txBody>
      </p:sp>
      <p:pic>
        <p:nvPicPr>
          <p:cNvPr id="13356" name="Picture 44" descr="tiger_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133475"/>
            <a:ext cx="25336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57" name="Group 45"/>
          <p:cNvGrpSpPr>
            <a:grpSpLocks/>
          </p:cNvGrpSpPr>
          <p:nvPr/>
        </p:nvGrpSpPr>
        <p:grpSpPr bwMode="auto">
          <a:xfrm>
            <a:off x="5962650" y="2200275"/>
            <a:ext cx="457200" cy="533400"/>
            <a:chOff x="2592" y="1488"/>
            <a:chExt cx="288" cy="336"/>
          </a:xfrm>
        </p:grpSpPr>
        <p:sp>
          <p:nvSpPr>
            <p:cNvPr id="13360" name="Rectangle 46"/>
            <p:cNvSpPr>
              <a:spLocks noChangeArrowheads="1"/>
            </p:cNvSpPr>
            <p:nvPr/>
          </p:nvSpPr>
          <p:spPr bwMode="auto">
            <a:xfrm>
              <a:off x="2592" y="1776"/>
              <a:ext cx="48" cy="48"/>
            </a:xfrm>
            <a:prstGeom prst="rect">
              <a:avLst/>
            </a:prstGeom>
            <a:solidFill>
              <a:srgbClr val="FF0000"/>
            </a:solidFill>
            <a:ln w="12700" cap="sq">
              <a:solidFill>
                <a:srgbClr val="FFFF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3361" name="Rectangle 47"/>
            <p:cNvSpPr>
              <a:spLocks noChangeArrowheads="1"/>
            </p:cNvSpPr>
            <p:nvPr/>
          </p:nvSpPr>
          <p:spPr bwMode="auto">
            <a:xfrm>
              <a:off x="2832" y="1488"/>
              <a:ext cx="48" cy="48"/>
            </a:xfrm>
            <a:prstGeom prst="rect">
              <a:avLst/>
            </a:prstGeom>
            <a:solidFill>
              <a:srgbClr val="FF0000"/>
            </a:solidFill>
            <a:ln w="12700" cap="sq">
              <a:solidFill>
                <a:srgbClr val="FFFF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sk-SK"/>
            </a:p>
          </p:txBody>
        </p:sp>
        <p:cxnSp>
          <p:nvCxnSpPr>
            <p:cNvPr id="13362" name="AutoShape 48"/>
            <p:cNvCxnSpPr>
              <a:cxnSpLocks noChangeShapeType="1"/>
              <a:stCxn id="13360" idx="0"/>
              <a:endCxn id="13361" idx="1"/>
            </p:cNvCxnSpPr>
            <p:nvPr/>
          </p:nvCxnSpPr>
          <p:spPr bwMode="auto">
            <a:xfrm flipV="1">
              <a:off x="2616" y="1512"/>
              <a:ext cx="216" cy="264"/>
            </a:xfrm>
            <a:prstGeom prst="straightConnector1">
              <a:avLst/>
            </a:prstGeom>
            <a:noFill/>
            <a:ln w="28575" cap="sq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358" name="Text Box 49"/>
          <p:cNvSpPr txBox="1">
            <a:spLocks noChangeArrowheads="1"/>
          </p:cNvSpPr>
          <p:nvPr/>
        </p:nvSpPr>
        <p:spPr bwMode="auto">
          <a:xfrm>
            <a:off x="6115050" y="22860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FFFF00"/>
                </a:solidFill>
                <a:latin typeface="Comic Sans MS" pitchFamily="66" charset="0"/>
              </a:rPr>
              <a:t>c</a:t>
            </a:r>
          </a:p>
        </p:txBody>
      </p:sp>
      <p:sp>
        <p:nvSpPr>
          <p:cNvPr id="13359" name="TextBox 49"/>
          <p:cNvSpPr txBox="1">
            <a:spLocks noChangeArrowheads="1"/>
          </p:cNvSpPr>
          <p:nvPr/>
        </p:nvSpPr>
        <p:spPr bwMode="auto">
          <a:xfrm>
            <a:off x="7586663" y="6488113"/>
            <a:ext cx="1557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Source: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2"/>
          <p:cNvSpPr>
            <a:spLocks noChangeShapeType="1"/>
          </p:cNvSpPr>
          <p:nvPr/>
        </p:nvSpPr>
        <p:spPr bwMode="auto">
          <a:xfrm flipV="1">
            <a:off x="2590800" y="1676400"/>
            <a:ext cx="8382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3429000" y="1676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V="1">
            <a:off x="2590800" y="1676400"/>
            <a:ext cx="8382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2590800" y="2514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2590800" y="2514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Segmentation by Graph Cuts</a:t>
            </a:r>
          </a:p>
        </p:txBody>
      </p:sp>
      <p:sp>
        <p:nvSpPr>
          <p:cNvPr id="2356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7848600" cy="2057400"/>
          </a:xfrm>
        </p:spPr>
        <p:txBody>
          <a:bodyPr>
            <a:normAutofit fontScale="85000" lnSpcReduction="1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Break Graph into Segments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mtClean="0"/>
              <a:t>Delete links that cross between segments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mtClean="0"/>
              <a:t>Easiest to break links that have low cost (low similarity)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mtClean="0"/>
              <a:t>similar pixels should be in the same segments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mtClean="0"/>
              <a:t>dissimilar pixels should be in different segments</a:t>
            </a:r>
          </a:p>
          <a:p>
            <a:pPr lvl="1">
              <a:buFont typeface="Arial" pitchFamily="34" charset="0"/>
              <a:buChar char="–"/>
              <a:defRPr/>
            </a:pPr>
            <a:endParaRPr lang="en-US" smtClean="0"/>
          </a:p>
        </p:txBody>
      </p:sp>
      <p:sp>
        <p:nvSpPr>
          <p:cNvPr id="15369" name="Oval 9"/>
          <p:cNvSpPr>
            <a:spLocks noChangeArrowheads="1"/>
          </p:cNvSpPr>
          <p:nvPr/>
        </p:nvSpPr>
        <p:spPr bwMode="auto">
          <a:xfrm>
            <a:off x="2520950" y="2444750"/>
            <a:ext cx="139700" cy="1397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sk-SK"/>
          </a:p>
        </p:txBody>
      </p:sp>
      <p:sp>
        <p:nvSpPr>
          <p:cNvPr id="15370" name="Oval 10"/>
          <p:cNvSpPr>
            <a:spLocks noChangeArrowheads="1"/>
          </p:cNvSpPr>
          <p:nvPr/>
        </p:nvSpPr>
        <p:spPr bwMode="auto">
          <a:xfrm>
            <a:off x="2520950" y="1600200"/>
            <a:ext cx="139700" cy="141288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5371" name="Oval 11"/>
          <p:cNvSpPr>
            <a:spLocks noChangeArrowheads="1"/>
          </p:cNvSpPr>
          <p:nvPr/>
        </p:nvSpPr>
        <p:spPr bwMode="auto">
          <a:xfrm>
            <a:off x="3363913" y="2444750"/>
            <a:ext cx="141287" cy="1397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5372" name="Oval 12"/>
          <p:cNvSpPr>
            <a:spLocks noChangeArrowheads="1"/>
          </p:cNvSpPr>
          <p:nvPr/>
        </p:nvSpPr>
        <p:spPr bwMode="auto">
          <a:xfrm>
            <a:off x="2520950" y="3287713"/>
            <a:ext cx="139700" cy="14128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5373" name="Oval 13"/>
          <p:cNvSpPr>
            <a:spLocks noChangeArrowheads="1"/>
          </p:cNvSpPr>
          <p:nvPr/>
        </p:nvSpPr>
        <p:spPr bwMode="auto">
          <a:xfrm>
            <a:off x="1676400" y="2444750"/>
            <a:ext cx="141288" cy="1397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5374" name="Oval 14"/>
          <p:cNvSpPr>
            <a:spLocks noChangeArrowheads="1"/>
          </p:cNvSpPr>
          <p:nvPr/>
        </p:nvSpPr>
        <p:spPr bwMode="auto">
          <a:xfrm>
            <a:off x="3363913" y="160020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sk-SK"/>
          </a:p>
        </p:txBody>
      </p:sp>
      <p:sp>
        <p:nvSpPr>
          <p:cNvPr id="15375" name="Oval 15"/>
          <p:cNvSpPr>
            <a:spLocks noChangeArrowheads="1"/>
          </p:cNvSpPr>
          <p:nvPr/>
        </p:nvSpPr>
        <p:spPr bwMode="auto">
          <a:xfrm>
            <a:off x="3363913" y="3287713"/>
            <a:ext cx="141287" cy="14128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5376" name="Oval 16"/>
          <p:cNvSpPr>
            <a:spLocks noChangeArrowheads="1"/>
          </p:cNvSpPr>
          <p:nvPr/>
        </p:nvSpPr>
        <p:spPr bwMode="auto">
          <a:xfrm>
            <a:off x="1676400" y="3287713"/>
            <a:ext cx="141288" cy="14128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5377" name="Oval 17"/>
          <p:cNvSpPr>
            <a:spLocks noChangeArrowheads="1"/>
          </p:cNvSpPr>
          <p:nvPr/>
        </p:nvSpPr>
        <p:spPr bwMode="auto">
          <a:xfrm>
            <a:off x="1676400" y="1600200"/>
            <a:ext cx="141288" cy="141288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1752600" y="1676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1752600" y="2514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1752600" y="1676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 flipH="1">
            <a:off x="1752600" y="1676400"/>
            <a:ext cx="838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82" name="Freeform 22"/>
          <p:cNvSpPr>
            <a:spLocks/>
          </p:cNvSpPr>
          <p:nvPr/>
        </p:nvSpPr>
        <p:spPr bwMode="auto">
          <a:xfrm flipH="1">
            <a:off x="1524000" y="1676400"/>
            <a:ext cx="228600" cy="1676400"/>
          </a:xfrm>
          <a:custGeom>
            <a:avLst/>
            <a:gdLst>
              <a:gd name="T0" fmla="*/ 0 w 144"/>
              <a:gd name="T1" fmla="*/ 1676400 h 1056"/>
              <a:gd name="T2" fmla="*/ 228600 w 144"/>
              <a:gd name="T3" fmla="*/ 838200 h 1056"/>
              <a:gd name="T4" fmla="*/ 0 w 144"/>
              <a:gd name="T5" fmla="*/ 0 h 1056"/>
              <a:gd name="T6" fmla="*/ 0 60000 65536"/>
              <a:gd name="T7" fmla="*/ 0 60000 65536"/>
              <a:gd name="T8" fmla="*/ 0 60000 65536"/>
              <a:gd name="T9" fmla="*/ 0 w 144"/>
              <a:gd name="T10" fmla="*/ 0 h 1056"/>
              <a:gd name="T11" fmla="*/ 144 w 144"/>
              <a:gd name="T12" fmla="*/ 1056 h 1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056">
                <a:moveTo>
                  <a:pt x="0" y="1056"/>
                </a:moveTo>
                <a:cubicBezTo>
                  <a:pt x="72" y="880"/>
                  <a:pt x="144" y="704"/>
                  <a:pt x="144" y="528"/>
                </a:cubicBezTo>
                <a:cubicBezTo>
                  <a:pt x="144" y="352"/>
                  <a:pt x="72" y="17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sk-SK"/>
          </a:p>
        </p:txBody>
      </p:sp>
      <p:grpSp>
        <p:nvGrpSpPr>
          <p:cNvPr id="15383" name="Group 23"/>
          <p:cNvGrpSpPr>
            <a:grpSpLocks/>
          </p:cNvGrpSpPr>
          <p:nvPr/>
        </p:nvGrpSpPr>
        <p:grpSpPr bwMode="auto">
          <a:xfrm>
            <a:off x="5486400" y="1133475"/>
            <a:ext cx="2541588" cy="3362325"/>
            <a:chOff x="3595" y="714"/>
            <a:chExt cx="1601" cy="2118"/>
          </a:xfrm>
        </p:grpSpPr>
        <p:pic>
          <p:nvPicPr>
            <p:cNvPr id="15390" name="Picture 24" descr="tiger_I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714"/>
              <a:ext cx="1596" cy="2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1" name="Rectangle 25"/>
            <p:cNvSpPr>
              <a:spLocks noChangeArrowheads="1"/>
            </p:cNvSpPr>
            <p:nvPr/>
          </p:nvSpPr>
          <p:spPr bwMode="auto">
            <a:xfrm>
              <a:off x="3595" y="714"/>
              <a:ext cx="1584" cy="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5392" name="Freeform 26"/>
            <p:cNvSpPr>
              <a:spLocks/>
            </p:cNvSpPr>
            <p:nvPr/>
          </p:nvSpPr>
          <p:spPr bwMode="auto">
            <a:xfrm>
              <a:off x="3749" y="806"/>
              <a:ext cx="919" cy="1863"/>
            </a:xfrm>
            <a:custGeom>
              <a:avLst/>
              <a:gdLst>
                <a:gd name="T0" fmla="*/ 6 w 919"/>
                <a:gd name="T1" fmla="*/ 0 h 1863"/>
                <a:gd name="T2" fmla="*/ 128 w 919"/>
                <a:gd name="T3" fmla="*/ 58 h 1863"/>
                <a:gd name="T4" fmla="*/ 235 w 919"/>
                <a:gd name="T5" fmla="*/ 85 h 1863"/>
                <a:gd name="T6" fmla="*/ 314 w 919"/>
                <a:gd name="T7" fmla="*/ 175 h 1863"/>
                <a:gd name="T8" fmla="*/ 325 w 919"/>
                <a:gd name="T9" fmla="*/ 191 h 1863"/>
                <a:gd name="T10" fmla="*/ 335 w 919"/>
                <a:gd name="T11" fmla="*/ 207 h 1863"/>
                <a:gd name="T12" fmla="*/ 346 w 919"/>
                <a:gd name="T13" fmla="*/ 223 h 1863"/>
                <a:gd name="T14" fmla="*/ 309 w 919"/>
                <a:gd name="T15" fmla="*/ 536 h 1863"/>
                <a:gd name="T16" fmla="*/ 288 w 919"/>
                <a:gd name="T17" fmla="*/ 584 h 1863"/>
                <a:gd name="T18" fmla="*/ 266 w 919"/>
                <a:gd name="T19" fmla="*/ 616 h 1863"/>
                <a:gd name="T20" fmla="*/ 224 w 919"/>
                <a:gd name="T21" fmla="*/ 711 h 1863"/>
                <a:gd name="T22" fmla="*/ 219 w 919"/>
                <a:gd name="T23" fmla="*/ 918 h 1863"/>
                <a:gd name="T24" fmla="*/ 245 w 919"/>
                <a:gd name="T25" fmla="*/ 966 h 1863"/>
                <a:gd name="T26" fmla="*/ 288 w 919"/>
                <a:gd name="T27" fmla="*/ 1062 h 1863"/>
                <a:gd name="T28" fmla="*/ 282 w 919"/>
                <a:gd name="T29" fmla="*/ 1194 h 1863"/>
                <a:gd name="T30" fmla="*/ 203 w 919"/>
                <a:gd name="T31" fmla="*/ 1232 h 1863"/>
                <a:gd name="T32" fmla="*/ 187 w 919"/>
                <a:gd name="T33" fmla="*/ 1264 h 1863"/>
                <a:gd name="T34" fmla="*/ 245 w 919"/>
                <a:gd name="T35" fmla="*/ 1279 h 1863"/>
                <a:gd name="T36" fmla="*/ 404 w 919"/>
                <a:gd name="T37" fmla="*/ 1274 h 1863"/>
                <a:gd name="T38" fmla="*/ 426 w 919"/>
                <a:gd name="T39" fmla="*/ 1242 h 1863"/>
                <a:gd name="T40" fmla="*/ 415 w 919"/>
                <a:gd name="T41" fmla="*/ 1051 h 1863"/>
                <a:gd name="T42" fmla="*/ 458 w 919"/>
                <a:gd name="T43" fmla="*/ 1072 h 1863"/>
                <a:gd name="T44" fmla="*/ 489 w 919"/>
                <a:gd name="T45" fmla="*/ 1152 h 1863"/>
                <a:gd name="T46" fmla="*/ 532 w 919"/>
                <a:gd name="T47" fmla="*/ 1189 h 1863"/>
                <a:gd name="T48" fmla="*/ 558 w 919"/>
                <a:gd name="T49" fmla="*/ 1237 h 1863"/>
                <a:gd name="T50" fmla="*/ 558 w 919"/>
                <a:gd name="T51" fmla="*/ 1237 h 1863"/>
                <a:gd name="T52" fmla="*/ 574 w 919"/>
                <a:gd name="T53" fmla="*/ 1301 h 1863"/>
                <a:gd name="T54" fmla="*/ 590 w 919"/>
                <a:gd name="T55" fmla="*/ 1423 h 1863"/>
                <a:gd name="T56" fmla="*/ 601 w 919"/>
                <a:gd name="T57" fmla="*/ 1455 h 1863"/>
                <a:gd name="T58" fmla="*/ 622 w 919"/>
                <a:gd name="T59" fmla="*/ 1486 h 1863"/>
                <a:gd name="T60" fmla="*/ 654 w 919"/>
                <a:gd name="T61" fmla="*/ 1550 h 1863"/>
                <a:gd name="T62" fmla="*/ 686 w 919"/>
                <a:gd name="T63" fmla="*/ 1614 h 1863"/>
                <a:gd name="T64" fmla="*/ 712 w 919"/>
                <a:gd name="T65" fmla="*/ 1662 h 1863"/>
                <a:gd name="T66" fmla="*/ 723 w 919"/>
                <a:gd name="T67" fmla="*/ 1678 h 1863"/>
                <a:gd name="T68" fmla="*/ 760 w 919"/>
                <a:gd name="T69" fmla="*/ 1741 h 1863"/>
                <a:gd name="T70" fmla="*/ 882 w 919"/>
                <a:gd name="T71" fmla="*/ 1863 h 1863"/>
                <a:gd name="T72" fmla="*/ 909 w 919"/>
                <a:gd name="T73" fmla="*/ 1752 h 186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19"/>
                <a:gd name="T112" fmla="*/ 0 h 1863"/>
                <a:gd name="T113" fmla="*/ 919 w 919"/>
                <a:gd name="T114" fmla="*/ 1863 h 186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19" h="1863">
                  <a:moveTo>
                    <a:pt x="6" y="0"/>
                  </a:moveTo>
                  <a:cubicBezTo>
                    <a:pt x="34" y="74"/>
                    <a:pt x="0" y="52"/>
                    <a:pt x="128" y="58"/>
                  </a:cubicBezTo>
                  <a:cubicBezTo>
                    <a:pt x="167" y="63"/>
                    <a:pt x="199" y="74"/>
                    <a:pt x="235" y="85"/>
                  </a:cubicBezTo>
                  <a:cubicBezTo>
                    <a:pt x="268" y="107"/>
                    <a:pt x="292" y="142"/>
                    <a:pt x="314" y="175"/>
                  </a:cubicBezTo>
                  <a:cubicBezTo>
                    <a:pt x="318" y="180"/>
                    <a:pt x="321" y="186"/>
                    <a:pt x="325" y="191"/>
                  </a:cubicBezTo>
                  <a:cubicBezTo>
                    <a:pt x="328" y="196"/>
                    <a:pt x="332" y="202"/>
                    <a:pt x="335" y="207"/>
                  </a:cubicBezTo>
                  <a:cubicBezTo>
                    <a:pt x="339" y="212"/>
                    <a:pt x="346" y="223"/>
                    <a:pt x="346" y="223"/>
                  </a:cubicBezTo>
                  <a:cubicBezTo>
                    <a:pt x="380" y="331"/>
                    <a:pt x="371" y="445"/>
                    <a:pt x="309" y="536"/>
                  </a:cubicBezTo>
                  <a:cubicBezTo>
                    <a:pt x="304" y="552"/>
                    <a:pt x="296" y="570"/>
                    <a:pt x="288" y="584"/>
                  </a:cubicBezTo>
                  <a:cubicBezTo>
                    <a:pt x="282" y="595"/>
                    <a:pt x="266" y="616"/>
                    <a:pt x="266" y="616"/>
                  </a:cubicBezTo>
                  <a:cubicBezTo>
                    <a:pt x="256" y="649"/>
                    <a:pt x="235" y="677"/>
                    <a:pt x="224" y="711"/>
                  </a:cubicBezTo>
                  <a:cubicBezTo>
                    <a:pt x="218" y="787"/>
                    <a:pt x="212" y="839"/>
                    <a:pt x="219" y="918"/>
                  </a:cubicBezTo>
                  <a:cubicBezTo>
                    <a:pt x="221" y="943"/>
                    <a:pt x="236" y="937"/>
                    <a:pt x="245" y="966"/>
                  </a:cubicBezTo>
                  <a:cubicBezTo>
                    <a:pt x="255" y="998"/>
                    <a:pt x="269" y="1035"/>
                    <a:pt x="288" y="1062"/>
                  </a:cubicBezTo>
                  <a:cubicBezTo>
                    <a:pt x="299" y="1097"/>
                    <a:pt x="310" y="1167"/>
                    <a:pt x="282" y="1194"/>
                  </a:cubicBezTo>
                  <a:cubicBezTo>
                    <a:pt x="259" y="1217"/>
                    <a:pt x="232" y="1221"/>
                    <a:pt x="203" y="1232"/>
                  </a:cubicBezTo>
                  <a:cubicBezTo>
                    <a:pt x="203" y="1232"/>
                    <a:pt x="182" y="1259"/>
                    <a:pt x="187" y="1264"/>
                  </a:cubicBezTo>
                  <a:cubicBezTo>
                    <a:pt x="193" y="1270"/>
                    <a:pt x="235" y="1277"/>
                    <a:pt x="245" y="1279"/>
                  </a:cubicBezTo>
                  <a:cubicBezTo>
                    <a:pt x="298" y="1277"/>
                    <a:pt x="352" y="1285"/>
                    <a:pt x="404" y="1274"/>
                  </a:cubicBezTo>
                  <a:cubicBezTo>
                    <a:pt x="417" y="1271"/>
                    <a:pt x="426" y="1242"/>
                    <a:pt x="426" y="1242"/>
                  </a:cubicBezTo>
                  <a:cubicBezTo>
                    <a:pt x="434" y="1174"/>
                    <a:pt x="435" y="1117"/>
                    <a:pt x="415" y="1051"/>
                  </a:cubicBezTo>
                  <a:cubicBezTo>
                    <a:pt x="442" y="1042"/>
                    <a:pt x="434" y="1057"/>
                    <a:pt x="458" y="1072"/>
                  </a:cubicBezTo>
                  <a:cubicBezTo>
                    <a:pt x="473" y="1096"/>
                    <a:pt x="474" y="1130"/>
                    <a:pt x="489" y="1152"/>
                  </a:cubicBezTo>
                  <a:cubicBezTo>
                    <a:pt x="500" y="1168"/>
                    <a:pt x="532" y="1189"/>
                    <a:pt x="532" y="1189"/>
                  </a:cubicBezTo>
                  <a:lnTo>
                    <a:pt x="558" y="1237"/>
                  </a:lnTo>
                  <a:cubicBezTo>
                    <a:pt x="558" y="1237"/>
                    <a:pt x="558" y="1237"/>
                    <a:pt x="558" y="1237"/>
                  </a:cubicBezTo>
                  <a:cubicBezTo>
                    <a:pt x="566" y="1259"/>
                    <a:pt x="570" y="1277"/>
                    <a:pt x="574" y="1301"/>
                  </a:cubicBezTo>
                  <a:cubicBezTo>
                    <a:pt x="578" y="1352"/>
                    <a:pt x="577" y="1380"/>
                    <a:pt x="590" y="1423"/>
                  </a:cubicBezTo>
                  <a:cubicBezTo>
                    <a:pt x="593" y="1434"/>
                    <a:pt x="596" y="1445"/>
                    <a:pt x="601" y="1455"/>
                  </a:cubicBezTo>
                  <a:cubicBezTo>
                    <a:pt x="607" y="1466"/>
                    <a:pt x="622" y="1486"/>
                    <a:pt x="622" y="1486"/>
                  </a:cubicBezTo>
                  <a:cubicBezTo>
                    <a:pt x="629" y="1508"/>
                    <a:pt x="641" y="1531"/>
                    <a:pt x="654" y="1550"/>
                  </a:cubicBezTo>
                  <a:cubicBezTo>
                    <a:pt x="661" y="1572"/>
                    <a:pt x="673" y="1595"/>
                    <a:pt x="686" y="1614"/>
                  </a:cubicBezTo>
                  <a:cubicBezTo>
                    <a:pt x="695" y="1642"/>
                    <a:pt x="688" y="1626"/>
                    <a:pt x="712" y="1662"/>
                  </a:cubicBezTo>
                  <a:cubicBezTo>
                    <a:pt x="716" y="1667"/>
                    <a:pt x="723" y="1678"/>
                    <a:pt x="723" y="1678"/>
                  </a:cubicBezTo>
                  <a:cubicBezTo>
                    <a:pt x="730" y="1702"/>
                    <a:pt x="746" y="1720"/>
                    <a:pt x="760" y="1741"/>
                  </a:cubicBezTo>
                  <a:cubicBezTo>
                    <a:pt x="791" y="1788"/>
                    <a:pt x="825" y="1845"/>
                    <a:pt x="882" y="1863"/>
                  </a:cubicBezTo>
                  <a:cubicBezTo>
                    <a:pt x="919" y="1851"/>
                    <a:pt x="909" y="1779"/>
                    <a:pt x="909" y="1752"/>
                  </a:cubicBezTo>
                </a:path>
              </a:pathLst>
            </a:custGeom>
            <a:noFill/>
            <a:ln w="38100" cap="sq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5393" name="Freeform 27"/>
            <p:cNvSpPr>
              <a:spLocks/>
            </p:cNvSpPr>
            <p:nvPr/>
          </p:nvSpPr>
          <p:spPr bwMode="auto">
            <a:xfrm>
              <a:off x="4580" y="2218"/>
              <a:ext cx="508" cy="457"/>
            </a:xfrm>
            <a:custGeom>
              <a:avLst/>
              <a:gdLst>
                <a:gd name="T0" fmla="*/ 73 w 508"/>
                <a:gd name="T1" fmla="*/ 324 h 457"/>
                <a:gd name="T2" fmla="*/ 41 w 508"/>
                <a:gd name="T3" fmla="*/ 303 h 457"/>
                <a:gd name="T4" fmla="*/ 19 w 508"/>
                <a:gd name="T5" fmla="*/ 271 h 457"/>
                <a:gd name="T6" fmla="*/ 46 w 508"/>
                <a:gd name="T7" fmla="*/ 133 h 457"/>
                <a:gd name="T8" fmla="*/ 110 w 508"/>
                <a:gd name="T9" fmla="*/ 37 h 457"/>
                <a:gd name="T10" fmla="*/ 189 w 508"/>
                <a:gd name="T11" fmla="*/ 0 h 457"/>
                <a:gd name="T12" fmla="*/ 290 w 508"/>
                <a:gd name="T13" fmla="*/ 11 h 457"/>
                <a:gd name="T14" fmla="*/ 322 w 508"/>
                <a:gd name="T15" fmla="*/ 21 h 457"/>
                <a:gd name="T16" fmla="*/ 354 w 508"/>
                <a:gd name="T17" fmla="*/ 43 h 457"/>
                <a:gd name="T18" fmla="*/ 370 w 508"/>
                <a:gd name="T19" fmla="*/ 53 h 457"/>
                <a:gd name="T20" fmla="*/ 444 w 508"/>
                <a:gd name="T21" fmla="*/ 112 h 457"/>
                <a:gd name="T22" fmla="*/ 476 w 508"/>
                <a:gd name="T23" fmla="*/ 133 h 457"/>
                <a:gd name="T24" fmla="*/ 508 w 508"/>
                <a:gd name="T25" fmla="*/ 282 h 457"/>
                <a:gd name="T26" fmla="*/ 503 w 508"/>
                <a:gd name="T27" fmla="*/ 340 h 457"/>
                <a:gd name="T28" fmla="*/ 476 w 508"/>
                <a:gd name="T29" fmla="*/ 367 h 457"/>
                <a:gd name="T30" fmla="*/ 423 w 508"/>
                <a:gd name="T31" fmla="*/ 425 h 457"/>
                <a:gd name="T32" fmla="*/ 370 w 508"/>
                <a:gd name="T33" fmla="*/ 457 h 457"/>
                <a:gd name="T34" fmla="*/ 317 w 508"/>
                <a:gd name="T35" fmla="*/ 451 h 457"/>
                <a:gd name="T36" fmla="*/ 285 w 508"/>
                <a:gd name="T37" fmla="*/ 441 h 457"/>
                <a:gd name="T38" fmla="*/ 269 w 508"/>
                <a:gd name="T39" fmla="*/ 436 h 457"/>
                <a:gd name="T40" fmla="*/ 205 w 508"/>
                <a:gd name="T41" fmla="*/ 404 h 457"/>
                <a:gd name="T42" fmla="*/ 142 w 508"/>
                <a:gd name="T43" fmla="*/ 372 h 457"/>
                <a:gd name="T44" fmla="*/ 73 w 508"/>
                <a:gd name="T45" fmla="*/ 324 h 45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8"/>
                <a:gd name="T70" fmla="*/ 0 h 457"/>
                <a:gd name="T71" fmla="*/ 508 w 508"/>
                <a:gd name="T72" fmla="*/ 457 h 45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8" h="457">
                  <a:moveTo>
                    <a:pt x="73" y="324"/>
                  </a:moveTo>
                  <a:cubicBezTo>
                    <a:pt x="62" y="317"/>
                    <a:pt x="52" y="310"/>
                    <a:pt x="41" y="303"/>
                  </a:cubicBezTo>
                  <a:cubicBezTo>
                    <a:pt x="30" y="296"/>
                    <a:pt x="19" y="271"/>
                    <a:pt x="19" y="271"/>
                  </a:cubicBezTo>
                  <a:cubicBezTo>
                    <a:pt x="4" y="222"/>
                    <a:pt x="0" y="165"/>
                    <a:pt x="46" y="133"/>
                  </a:cubicBezTo>
                  <a:cubicBezTo>
                    <a:pt x="67" y="101"/>
                    <a:pt x="88" y="69"/>
                    <a:pt x="110" y="37"/>
                  </a:cubicBezTo>
                  <a:cubicBezTo>
                    <a:pt x="124" y="16"/>
                    <a:pt x="167" y="7"/>
                    <a:pt x="189" y="0"/>
                  </a:cubicBezTo>
                  <a:cubicBezTo>
                    <a:pt x="242" y="4"/>
                    <a:pt x="250" y="0"/>
                    <a:pt x="290" y="11"/>
                  </a:cubicBezTo>
                  <a:cubicBezTo>
                    <a:pt x="301" y="14"/>
                    <a:pt x="322" y="21"/>
                    <a:pt x="322" y="21"/>
                  </a:cubicBezTo>
                  <a:cubicBezTo>
                    <a:pt x="333" y="28"/>
                    <a:pt x="343" y="36"/>
                    <a:pt x="354" y="43"/>
                  </a:cubicBezTo>
                  <a:cubicBezTo>
                    <a:pt x="359" y="46"/>
                    <a:pt x="370" y="53"/>
                    <a:pt x="370" y="53"/>
                  </a:cubicBezTo>
                  <a:cubicBezTo>
                    <a:pt x="388" y="80"/>
                    <a:pt x="417" y="94"/>
                    <a:pt x="444" y="112"/>
                  </a:cubicBezTo>
                  <a:cubicBezTo>
                    <a:pt x="455" y="119"/>
                    <a:pt x="476" y="133"/>
                    <a:pt x="476" y="133"/>
                  </a:cubicBezTo>
                  <a:cubicBezTo>
                    <a:pt x="486" y="183"/>
                    <a:pt x="497" y="232"/>
                    <a:pt x="508" y="282"/>
                  </a:cubicBezTo>
                  <a:cubicBezTo>
                    <a:pt x="506" y="301"/>
                    <a:pt x="507" y="321"/>
                    <a:pt x="503" y="340"/>
                  </a:cubicBezTo>
                  <a:cubicBezTo>
                    <a:pt x="499" y="357"/>
                    <a:pt x="486" y="357"/>
                    <a:pt x="476" y="367"/>
                  </a:cubicBezTo>
                  <a:cubicBezTo>
                    <a:pt x="457" y="386"/>
                    <a:pt x="446" y="409"/>
                    <a:pt x="423" y="425"/>
                  </a:cubicBezTo>
                  <a:cubicBezTo>
                    <a:pt x="414" y="453"/>
                    <a:pt x="394" y="448"/>
                    <a:pt x="370" y="457"/>
                  </a:cubicBezTo>
                  <a:cubicBezTo>
                    <a:pt x="352" y="455"/>
                    <a:pt x="334" y="454"/>
                    <a:pt x="317" y="451"/>
                  </a:cubicBezTo>
                  <a:cubicBezTo>
                    <a:pt x="306" y="449"/>
                    <a:pt x="296" y="444"/>
                    <a:pt x="285" y="441"/>
                  </a:cubicBezTo>
                  <a:cubicBezTo>
                    <a:pt x="280" y="439"/>
                    <a:pt x="269" y="436"/>
                    <a:pt x="269" y="436"/>
                  </a:cubicBezTo>
                  <a:cubicBezTo>
                    <a:pt x="250" y="423"/>
                    <a:pt x="227" y="411"/>
                    <a:pt x="205" y="404"/>
                  </a:cubicBezTo>
                  <a:cubicBezTo>
                    <a:pt x="186" y="391"/>
                    <a:pt x="164" y="379"/>
                    <a:pt x="142" y="372"/>
                  </a:cubicBezTo>
                  <a:cubicBezTo>
                    <a:pt x="104" y="346"/>
                    <a:pt x="103" y="362"/>
                    <a:pt x="73" y="324"/>
                  </a:cubicBezTo>
                  <a:close/>
                </a:path>
              </a:pathLst>
            </a:custGeom>
            <a:noFill/>
            <a:ln w="38100" cap="sq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5394" name="Freeform 28"/>
            <p:cNvSpPr>
              <a:spLocks/>
            </p:cNvSpPr>
            <p:nvPr/>
          </p:nvSpPr>
          <p:spPr bwMode="auto">
            <a:xfrm>
              <a:off x="3761" y="779"/>
              <a:ext cx="1093" cy="1439"/>
            </a:xfrm>
            <a:custGeom>
              <a:avLst/>
              <a:gdLst>
                <a:gd name="T0" fmla="*/ 0 w 1093"/>
                <a:gd name="T1" fmla="*/ 0 h 1439"/>
                <a:gd name="T2" fmla="*/ 185 w 1093"/>
                <a:gd name="T3" fmla="*/ 22 h 1439"/>
                <a:gd name="T4" fmla="*/ 270 w 1093"/>
                <a:gd name="T5" fmla="*/ 53 h 1439"/>
                <a:gd name="T6" fmla="*/ 318 w 1093"/>
                <a:gd name="T7" fmla="*/ 69 h 1439"/>
                <a:gd name="T8" fmla="*/ 350 w 1093"/>
                <a:gd name="T9" fmla="*/ 91 h 1439"/>
                <a:gd name="T10" fmla="*/ 387 w 1093"/>
                <a:gd name="T11" fmla="*/ 133 h 1439"/>
                <a:gd name="T12" fmla="*/ 424 w 1093"/>
                <a:gd name="T13" fmla="*/ 213 h 1439"/>
                <a:gd name="T14" fmla="*/ 451 w 1093"/>
                <a:gd name="T15" fmla="*/ 340 h 1439"/>
                <a:gd name="T16" fmla="*/ 461 w 1093"/>
                <a:gd name="T17" fmla="*/ 372 h 1439"/>
                <a:gd name="T18" fmla="*/ 499 w 1093"/>
                <a:gd name="T19" fmla="*/ 383 h 1439"/>
                <a:gd name="T20" fmla="*/ 584 w 1093"/>
                <a:gd name="T21" fmla="*/ 377 h 1439"/>
                <a:gd name="T22" fmla="*/ 626 w 1093"/>
                <a:gd name="T23" fmla="*/ 409 h 1439"/>
                <a:gd name="T24" fmla="*/ 716 w 1093"/>
                <a:gd name="T25" fmla="*/ 515 h 1439"/>
                <a:gd name="T26" fmla="*/ 764 w 1093"/>
                <a:gd name="T27" fmla="*/ 579 h 1439"/>
                <a:gd name="T28" fmla="*/ 785 w 1093"/>
                <a:gd name="T29" fmla="*/ 606 h 1439"/>
                <a:gd name="T30" fmla="*/ 817 w 1093"/>
                <a:gd name="T31" fmla="*/ 685 h 1439"/>
                <a:gd name="T32" fmla="*/ 833 w 1093"/>
                <a:gd name="T33" fmla="*/ 733 h 1439"/>
                <a:gd name="T34" fmla="*/ 838 w 1093"/>
                <a:gd name="T35" fmla="*/ 749 h 1439"/>
                <a:gd name="T36" fmla="*/ 870 w 1093"/>
                <a:gd name="T37" fmla="*/ 945 h 1439"/>
                <a:gd name="T38" fmla="*/ 929 w 1093"/>
                <a:gd name="T39" fmla="*/ 993 h 1439"/>
                <a:gd name="T40" fmla="*/ 939 w 1093"/>
                <a:gd name="T41" fmla="*/ 1009 h 1439"/>
                <a:gd name="T42" fmla="*/ 955 w 1093"/>
                <a:gd name="T43" fmla="*/ 1020 h 1439"/>
                <a:gd name="T44" fmla="*/ 977 w 1093"/>
                <a:gd name="T45" fmla="*/ 1041 h 1439"/>
                <a:gd name="T46" fmla="*/ 987 w 1093"/>
                <a:gd name="T47" fmla="*/ 1057 h 1439"/>
                <a:gd name="T48" fmla="*/ 1040 w 1093"/>
                <a:gd name="T49" fmla="*/ 1062 h 1439"/>
                <a:gd name="T50" fmla="*/ 1046 w 1093"/>
                <a:gd name="T51" fmla="*/ 1227 h 1439"/>
                <a:gd name="T52" fmla="*/ 1072 w 1093"/>
                <a:gd name="T53" fmla="*/ 1275 h 1439"/>
                <a:gd name="T54" fmla="*/ 1093 w 1093"/>
                <a:gd name="T55" fmla="*/ 1439 h 143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093"/>
                <a:gd name="T85" fmla="*/ 0 h 1439"/>
                <a:gd name="T86" fmla="*/ 1093 w 1093"/>
                <a:gd name="T87" fmla="*/ 1439 h 143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093" h="1439">
                  <a:moveTo>
                    <a:pt x="0" y="0"/>
                  </a:moveTo>
                  <a:cubicBezTo>
                    <a:pt x="60" y="17"/>
                    <a:pt x="123" y="18"/>
                    <a:pt x="185" y="22"/>
                  </a:cubicBezTo>
                  <a:cubicBezTo>
                    <a:pt x="216" y="29"/>
                    <a:pt x="242" y="39"/>
                    <a:pt x="270" y="53"/>
                  </a:cubicBezTo>
                  <a:cubicBezTo>
                    <a:pt x="285" y="61"/>
                    <a:pt x="318" y="69"/>
                    <a:pt x="318" y="69"/>
                  </a:cubicBezTo>
                  <a:cubicBezTo>
                    <a:pt x="329" y="76"/>
                    <a:pt x="339" y="84"/>
                    <a:pt x="350" y="91"/>
                  </a:cubicBezTo>
                  <a:cubicBezTo>
                    <a:pt x="365" y="102"/>
                    <a:pt x="372" y="122"/>
                    <a:pt x="387" y="133"/>
                  </a:cubicBezTo>
                  <a:cubicBezTo>
                    <a:pt x="395" y="159"/>
                    <a:pt x="409" y="189"/>
                    <a:pt x="424" y="213"/>
                  </a:cubicBezTo>
                  <a:cubicBezTo>
                    <a:pt x="432" y="256"/>
                    <a:pt x="438" y="298"/>
                    <a:pt x="451" y="340"/>
                  </a:cubicBezTo>
                  <a:cubicBezTo>
                    <a:pt x="454" y="351"/>
                    <a:pt x="450" y="369"/>
                    <a:pt x="461" y="372"/>
                  </a:cubicBezTo>
                  <a:cubicBezTo>
                    <a:pt x="484" y="379"/>
                    <a:pt x="472" y="376"/>
                    <a:pt x="499" y="383"/>
                  </a:cubicBezTo>
                  <a:cubicBezTo>
                    <a:pt x="535" y="377"/>
                    <a:pt x="548" y="371"/>
                    <a:pt x="584" y="377"/>
                  </a:cubicBezTo>
                  <a:cubicBezTo>
                    <a:pt x="604" y="385"/>
                    <a:pt x="608" y="398"/>
                    <a:pt x="626" y="409"/>
                  </a:cubicBezTo>
                  <a:cubicBezTo>
                    <a:pt x="654" y="449"/>
                    <a:pt x="671" y="487"/>
                    <a:pt x="716" y="515"/>
                  </a:cubicBezTo>
                  <a:cubicBezTo>
                    <a:pt x="732" y="539"/>
                    <a:pt x="744" y="559"/>
                    <a:pt x="764" y="579"/>
                  </a:cubicBezTo>
                  <a:cubicBezTo>
                    <a:pt x="776" y="617"/>
                    <a:pt x="759" y="574"/>
                    <a:pt x="785" y="606"/>
                  </a:cubicBezTo>
                  <a:cubicBezTo>
                    <a:pt x="802" y="626"/>
                    <a:pt x="808" y="661"/>
                    <a:pt x="817" y="685"/>
                  </a:cubicBezTo>
                  <a:cubicBezTo>
                    <a:pt x="827" y="711"/>
                    <a:pt x="821" y="696"/>
                    <a:pt x="833" y="733"/>
                  </a:cubicBezTo>
                  <a:cubicBezTo>
                    <a:pt x="835" y="738"/>
                    <a:pt x="838" y="749"/>
                    <a:pt x="838" y="749"/>
                  </a:cubicBezTo>
                  <a:cubicBezTo>
                    <a:pt x="845" y="801"/>
                    <a:pt x="829" y="920"/>
                    <a:pt x="870" y="945"/>
                  </a:cubicBezTo>
                  <a:cubicBezTo>
                    <a:pt x="884" y="965"/>
                    <a:pt x="908" y="980"/>
                    <a:pt x="929" y="993"/>
                  </a:cubicBezTo>
                  <a:cubicBezTo>
                    <a:pt x="932" y="998"/>
                    <a:pt x="935" y="1004"/>
                    <a:pt x="939" y="1009"/>
                  </a:cubicBezTo>
                  <a:cubicBezTo>
                    <a:pt x="943" y="1014"/>
                    <a:pt x="951" y="1015"/>
                    <a:pt x="955" y="1020"/>
                  </a:cubicBezTo>
                  <a:cubicBezTo>
                    <a:pt x="975" y="1045"/>
                    <a:pt x="943" y="1030"/>
                    <a:pt x="977" y="1041"/>
                  </a:cubicBezTo>
                  <a:cubicBezTo>
                    <a:pt x="980" y="1046"/>
                    <a:pt x="981" y="1055"/>
                    <a:pt x="987" y="1057"/>
                  </a:cubicBezTo>
                  <a:cubicBezTo>
                    <a:pt x="1004" y="1063"/>
                    <a:pt x="1034" y="1045"/>
                    <a:pt x="1040" y="1062"/>
                  </a:cubicBezTo>
                  <a:cubicBezTo>
                    <a:pt x="1058" y="1114"/>
                    <a:pt x="1043" y="1172"/>
                    <a:pt x="1046" y="1227"/>
                  </a:cubicBezTo>
                  <a:cubicBezTo>
                    <a:pt x="1047" y="1245"/>
                    <a:pt x="1072" y="1275"/>
                    <a:pt x="1072" y="1275"/>
                  </a:cubicBezTo>
                  <a:cubicBezTo>
                    <a:pt x="1091" y="1337"/>
                    <a:pt x="1093" y="1370"/>
                    <a:pt x="1093" y="1439"/>
                  </a:cubicBezTo>
                </a:path>
              </a:pathLst>
            </a:custGeom>
            <a:noFill/>
            <a:ln w="38100" cap="sq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5395" name="Freeform 29"/>
            <p:cNvSpPr>
              <a:spLocks/>
            </p:cNvSpPr>
            <p:nvPr/>
          </p:nvSpPr>
          <p:spPr bwMode="auto">
            <a:xfrm>
              <a:off x="4854" y="1873"/>
              <a:ext cx="330" cy="303"/>
            </a:xfrm>
            <a:custGeom>
              <a:avLst/>
              <a:gdLst>
                <a:gd name="T0" fmla="*/ 0 w 330"/>
                <a:gd name="T1" fmla="*/ 271 h 303"/>
                <a:gd name="T2" fmla="*/ 91 w 330"/>
                <a:gd name="T3" fmla="*/ 250 h 303"/>
                <a:gd name="T4" fmla="*/ 112 w 330"/>
                <a:gd name="T5" fmla="*/ 202 h 303"/>
                <a:gd name="T6" fmla="*/ 160 w 330"/>
                <a:gd name="T7" fmla="*/ 0 h 303"/>
                <a:gd name="T8" fmla="*/ 191 w 330"/>
                <a:gd name="T9" fmla="*/ 58 h 303"/>
                <a:gd name="T10" fmla="*/ 245 w 330"/>
                <a:gd name="T11" fmla="*/ 228 h 303"/>
                <a:gd name="T12" fmla="*/ 287 w 330"/>
                <a:gd name="T13" fmla="*/ 266 h 303"/>
                <a:gd name="T14" fmla="*/ 298 w 330"/>
                <a:gd name="T15" fmla="*/ 281 h 303"/>
                <a:gd name="T16" fmla="*/ 330 w 330"/>
                <a:gd name="T17" fmla="*/ 303 h 3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0"/>
                <a:gd name="T28" fmla="*/ 0 h 303"/>
                <a:gd name="T29" fmla="*/ 330 w 330"/>
                <a:gd name="T30" fmla="*/ 303 h 3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0" h="303">
                  <a:moveTo>
                    <a:pt x="0" y="271"/>
                  </a:moveTo>
                  <a:cubicBezTo>
                    <a:pt x="31" y="264"/>
                    <a:pt x="63" y="267"/>
                    <a:pt x="91" y="250"/>
                  </a:cubicBezTo>
                  <a:cubicBezTo>
                    <a:pt x="101" y="234"/>
                    <a:pt x="106" y="220"/>
                    <a:pt x="112" y="202"/>
                  </a:cubicBezTo>
                  <a:cubicBezTo>
                    <a:pt x="106" y="131"/>
                    <a:pt x="77" y="26"/>
                    <a:pt x="160" y="0"/>
                  </a:cubicBezTo>
                  <a:cubicBezTo>
                    <a:pt x="182" y="15"/>
                    <a:pt x="182" y="34"/>
                    <a:pt x="191" y="58"/>
                  </a:cubicBezTo>
                  <a:cubicBezTo>
                    <a:pt x="212" y="113"/>
                    <a:pt x="219" y="176"/>
                    <a:pt x="245" y="228"/>
                  </a:cubicBezTo>
                  <a:cubicBezTo>
                    <a:pt x="257" y="251"/>
                    <a:pt x="260" y="248"/>
                    <a:pt x="287" y="266"/>
                  </a:cubicBezTo>
                  <a:cubicBezTo>
                    <a:pt x="292" y="270"/>
                    <a:pt x="293" y="277"/>
                    <a:pt x="298" y="281"/>
                  </a:cubicBezTo>
                  <a:cubicBezTo>
                    <a:pt x="308" y="289"/>
                    <a:pt x="330" y="303"/>
                    <a:pt x="330" y="303"/>
                  </a:cubicBezTo>
                </a:path>
              </a:pathLst>
            </a:custGeom>
            <a:noFill/>
            <a:ln w="38100" cap="sq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5396" name="Freeform 30"/>
            <p:cNvSpPr>
              <a:spLocks/>
            </p:cNvSpPr>
            <p:nvPr/>
          </p:nvSpPr>
          <p:spPr bwMode="auto">
            <a:xfrm>
              <a:off x="3617" y="2009"/>
              <a:ext cx="319" cy="751"/>
            </a:xfrm>
            <a:custGeom>
              <a:avLst/>
              <a:gdLst>
                <a:gd name="T0" fmla="*/ 0 w 319"/>
                <a:gd name="T1" fmla="*/ 751 h 751"/>
                <a:gd name="T2" fmla="*/ 64 w 319"/>
                <a:gd name="T3" fmla="*/ 719 h 751"/>
                <a:gd name="T4" fmla="*/ 80 w 319"/>
                <a:gd name="T5" fmla="*/ 708 h 751"/>
                <a:gd name="T6" fmla="*/ 96 w 319"/>
                <a:gd name="T7" fmla="*/ 676 h 751"/>
                <a:gd name="T8" fmla="*/ 106 w 319"/>
                <a:gd name="T9" fmla="*/ 645 h 751"/>
                <a:gd name="T10" fmla="*/ 106 w 319"/>
                <a:gd name="T11" fmla="*/ 347 h 751"/>
                <a:gd name="T12" fmla="*/ 128 w 319"/>
                <a:gd name="T13" fmla="*/ 209 h 751"/>
                <a:gd name="T14" fmla="*/ 154 w 319"/>
                <a:gd name="T15" fmla="*/ 114 h 751"/>
                <a:gd name="T16" fmla="*/ 149 w 319"/>
                <a:gd name="T17" fmla="*/ 18 h 751"/>
                <a:gd name="T18" fmla="*/ 144 w 319"/>
                <a:gd name="T19" fmla="*/ 2 h 751"/>
                <a:gd name="T20" fmla="*/ 186 w 319"/>
                <a:gd name="T21" fmla="*/ 39 h 751"/>
                <a:gd name="T22" fmla="*/ 319 w 319"/>
                <a:gd name="T23" fmla="*/ 82 h 75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19"/>
                <a:gd name="T37" fmla="*/ 0 h 751"/>
                <a:gd name="T38" fmla="*/ 319 w 319"/>
                <a:gd name="T39" fmla="*/ 751 h 75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19" h="751">
                  <a:moveTo>
                    <a:pt x="0" y="751"/>
                  </a:moveTo>
                  <a:cubicBezTo>
                    <a:pt x="26" y="741"/>
                    <a:pt x="39" y="736"/>
                    <a:pt x="64" y="719"/>
                  </a:cubicBezTo>
                  <a:cubicBezTo>
                    <a:pt x="69" y="715"/>
                    <a:pt x="80" y="708"/>
                    <a:pt x="80" y="708"/>
                  </a:cubicBezTo>
                  <a:cubicBezTo>
                    <a:pt x="91" y="690"/>
                    <a:pt x="89" y="695"/>
                    <a:pt x="96" y="676"/>
                  </a:cubicBezTo>
                  <a:cubicBezTo>
                    <a:pt x="99" y="666"/>
                    <a:pt x="106" y="645"/>
                    <a:pt x="106" y="645"/>
                  </a:cubicBezTo>
                  <a:cubicBezTo>
                    <a:pt x="120" y="459"/>
                    <a:pt x="106" y="682"/>
                    <a:pt x="106" y="347"/>
                  </a:cubicBezTo>
                  <a:cubicBezTo>
                    <a:pt x="106" y="287"/>
                    <a:pt x="99" y="252"/>
                    <a:pt x="128" y="209"/>
                  </a:cubicBezTo>
                  <a:cubicBezTo>
                    <a:pt x="138" y="177"/>
                    <a:pt x="149" y="147"/>
                    <a:pt x="154" y="114"/>
                  </a:cubicBezTo>
                  <a:cubicBezTo>
                    <a:pt x="152" y="82"/>
                    <a:pt x="152" y="50"/>
                    <a:pt x="149" y="18"/>
                  </a:cubicBezTo>
                  <a:cubicBezTo>
                    <a:pt x="149" y="12"/>
                    <a:pt x="139" y="4"/>
                    <a:pt x="144" y="2"/>
                  </a:cubicBezTo>
                  <a:cubicBezTo>
                    <a:pt x="148" y="0"/>
                    <a:pt x="181" y="36"/>
                    <a:pt x="186" y="39"/>
                  </a:cubicBezTo>
                  <a:cubicBezTo>
                    <a:pt x="201" y="87"/>
                    <a:pt x="281" y="82"/>
                    <a:pt x="319" y="82"/>
                  </a:cubicBezTo>
                </a:path>
              </a:pathLst>
            </a:custGeom>
            <a:noFill/>
            <a:ln w="38100" cap="sq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5397" name="Freeform 31"/>
            <p:cNvSpPr>
              <a:spLocks/>
            </p:cNvSpPr>
            <p:nvPr/>
          </p:nvSpPr>
          <p:spPr bwMode="auto">
            <a:xfrm>
              <a:off x="4599" y="1284"/>
              <a:ext cx="569" cy="223"/>
            </a:xfrm>
            <a:custGeom>
              <a:avLst/>
              <a:gdLst>
                <a:gd name="T0" fmla="*/ 0 w 569"/>
                <a:gd name="T1" fmla="*/ 223 h 223"/>
                <a:gd name="T2" fmla="*/ 165 w 569"/>
                <a:gd name="T3" fmla="*/ 217 h 223"/>
                <a:gd name="T4" fmla="*/ 292 w 569"/>
                <a:gd name="T5" fmla="*/ 170 h 223"/>
                <a:gd name="T6" fmla="*/ 372 w 569"/>
                <a:gd name="T7" fmla="*/ 138 h 223"/>
                <a:gd name="T8" fmla="*/ 420 w 569"/>
                <a:gd name="T9" fmla="*/ 122 h 223"/>
                <a:gd name="T10" fmla="*/ 436 w 569"/>
                <a:gd name="T11" fmla="*/ 106 h 223"/>
                <a:gd name="T12" fmla="*/ 452 w 569"/>
                <a:gd name="T13" fmla="*/ 101 h 223"/>
                <a:gd name="T14" fmla="*/ 462 w 569"/>
                <a:gd name="T15" fmla="*/ 85 h 223"/>
                <a:gd name="T16" fmla="*/ 542 w 569"/>
                <a:gd name="T17" fmla="*/ 37 h 223"/>
                <a:gd name="T18" fmla="*/ 569 w 569"/>
                <a:gd name="T19" fmla="*/ 0 h 2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9"/>
                <a:gd name="T31" fmla="*/ 0 h 223"/>
                <a:gd name="T32" fmla="*/ 569 w 569"/>
                <a:gd name="T33" fmla="*/ 223 h 2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9" h="223">
                  <a:moveTo>
                    <a:pt x="0" y="223"/>
                  </a:moveTo>
                  <a:cubicBezTo>
                    <a:pt x="55" y="221"/>
                    <a:pt x="110" y="221"/>
                    <a:pt x="165" y="217"/>
                  </a:cubicBezTo>
                  <a:cubicBezTo>
                    <a:pt x="197" y="214"/>
                    <a:pt x="259" y="181"/>
                    <a:pt x="292" y="170"/>
                  </a:cubicBezTo>
                  <a:cubicBezTo>
                    <a:pt x="321" y="161"/>
                    <a:pt x="346" y="151"/>
                    <a:pt x="372" y="138"/>
                  </a:cubicBezTo>
                  <a:cubicBezTo>
                    <a:pt x="387" y="130"/>
                    <a:pt x="420" y="122"/>
                    <a:pt x="420" y="122"/>
                  </a:cubicBezTo>
                  <a:cubicBezTo>
                    <a:pt x="425" y="117"/>
                    <a:pt x="430" y="110"/>
                    <a:pt x="436" y="106"/>
                  </a:cubicBezTo>
                  <a:cubicBezTo>
                    <a:pt x="441" y="103"/>
                    <a:pt x="448" y="105"/>
                    <a:pt x="452" y="101"/>
                  </a:cubicBezTo>
                  <a:cubicBezTo>
                    <a:pt x="457" y="97"/>
                    <a:pt x="457" y="89"/>
                    <a:pt x="462" y="85"/>
                  </a:cubicBezTo>
                  <a:cubicBezTo>
                    <a:pt x="483" y="66"/>
                    <a:pt x="514" y="46"/>
                    <a:pt x="542" y="37"/>
                  </a:cubicBezTo>
                  <a:cubicBezTo>
                    <a:pt x="564" y="3"/>
                    <a:pt x="553" y="13"/>
                    <a:pt x="569" y="0"/>
                  </a:cubicBezTo>
                </a:path>
              </a:pathLst>
            </a:custGeom>
            <a:noFill/>
            <a:ln w="38100" cap="sq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5398" name="Freeform 32"/>
            <p:cNvSpPr>
              <a:spLocks/>
            </p:cNvSpPr>
            <p:nvPr/>
          </p:nvSpPr>
          <p:spPr bwMode="auto">
            <a:xfrm>
              <a:off x="3654" y="1560"/>
              <a:ext cx="308" cy="440"/>
            </a:xfrm>
            <a:custGeom>
              <a:avLst/>
              <a:gdLst>
                <a:gd name="T0" fmla="*/ 107 w 308"/>
                <a:gd name="T1" fmla="*/ 440 h 440"/>
                <a:gd name="T2" fmla="*/ 64 w 308"/>
                <a:gd name="T3" fmla="*/ 313 h 440"/>
                <a:gd name="T4" fmla="*/ 59 w 308"/>
                <a:gd name="T5" fmla="*/ 329 h 440"/>
                <a:gd name="T6" fmla="*/ 53 w 308"/>
                <a:gd name="T7" fmla="*/ 356 h 440"/>
                <a:gd name="T8" fmla="*/ 43 w 308"/>
                <a:gd name="T9" fmla="*/ 324 h 440"/>
                <a:gd name="T10" fmla="*/ 16 w 308"/>
                <a:gd name="T11" fmla="*/ 276 h 440"/>
                <a:gd name="T12" fmla="*/ 11 w 308"/>
                <a:gd name="T13" fmla="*/ 239 h 440"/>
                <a:gd name="T14" fmla="*/ 0 w 308"/>
                <a:gd name="T15" fmla="*/ 180 h 440"/>
                <a:gd name="T16" fmla="*/ 38 w 308"/>
                <a:gd name="T17" fmla="*/ 133 h 440"/>
                <a:gd name="T18" fmla="*/ 69 w 308"/>
                <a:gd name="T19" fmla="*/ 111 h 440"/>
                <a:gd name="T20" fmla="*/ 101 w 308"/>
                <a:gd name="T21" fmla="*/ 101 h 440"/>
                <a:gd name="T22" fmla="*/ 213 w 308"/>
                <a:gd name="T23" fmla="*/ 64 h 440"/>
                <a:gd name="T24" fmla="*/ 276 w 308"/>
                <a:gd name="T25" fmla="*/ 26 h 440"/>
                <a:gd name="T26" fmla="*/ 308 w 308"/>
                <a:gd name="T27" fmla="*/ 0 h 4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8"/>
                <a:gd name="T43" fmla="*/ 0 h 440"/>
                <a:gd name="T44" fmla="*/ 308 w 308"/>
                <a:gd name="T45" fmla="*/ 440 h 44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8" h="440">
                  <a:moveTo>
                    <a:pt x="107" y="440"/>
                  </a:moveTo>
                  <a:cubicBezTo>
                    <a:pt x="90" y="397"/>
                    <a:pt x="75" y="359"/>
                    <a:pt x="64" y="313"/>
                  </a:cubicBezTo>
                  <a:cubicBezTo>
                    <a:pt x="62" y="318"/>
                    <a:pt x="60" y="324"/>
                    <a:pt x="59" y="329"/>
                  </a:cubicBezTo>
                  <a:cubicBezTo>
                    <a:pt x="57" y="338"/>
                    <a:pt x="62" y="359"/>
                    <a:pt x="53" y="356"/>
                  </a:cubicBezTo>
                  <a:cubicBezTo>
                    <a:pt x="42" y="353"/>
                    <a:pt x="49" y="333"/>
                    <a:pt x="43" y="324"/>
                  </a:cubicBezTo>
                  <a:cubicBezTo>
                    <a:pt x="19" y="287"/>
                    <a:pt x="26" y="304"/>
                    <a:pt x="16" y="276"/>
                  </a:cubicBezTo>
                  <a:cubicBezTo>
                    <a:pt x="14" y="264"/>
                    <a:pt x="13" y="251"/>
                    <a:pt x="11" y="239"/>
                  </a:cubicBezTo>
                  <a:cubicBezTo>
                    <a:pt x="8" y="219"/>
                    <a:pt x="0" y="180"/>
                    <a:pt x="0" y="180"/>
                  </a:cubicBezTo>
                  <a:cubicBezTo>
                    <a:pt x="7" y="145"/>
                    <a:pt x="6" y="143"/>
                    <a:pt x="38" y="133"/>
                  </a:cubicBezTo>
                  <a:cubicBezTo>
                    <a:pt x="48" y="126"/>
                    <a:pt x="59" y="118"/>
                    <a:pt x="69" y="111"/>
                  </a:cubicBezTo>
                  <a:cubicBezTo>
                    <a:pt x="78" y="105"/>
                    <a:pt x="101" y="101"/>
                    <a:pt x="101" y="101"/>
                  </a:cubicBezTo>
                  <a:cubicBezTo>
                    <a:pt x="138" y="76"/>
                    <a:pt x="168" y="69"/>
                    <a:pt x="213" y="64"/>
                  </a:cubicBezTo>
                  <a:cubicBezTo>
                    <a:pt x="238" y="55"/>
                    <a:pt x="252" y="35"/>
                    <a:pt x="276" y="26"/>
                  </a:cubicBezTo>
                  <a:cubicBezTo>
                    <a:pt x="291" y="4"/>
                    <a:pt x="293" y="15"/>
                    <a:pt x="308" y="0"/>
                  </a:cubicBezTo>
                </a:path>
              </a:pathLst>
            </a:custGeom>
            <a:noFill/>
            <a:ln w="38100" cap="sq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5399" name="Freeform 33"/>
            <p:cNvSpPr>
              <a:spLocks/>
            </p:cNvSpPr>
            <p:nvPr/>
          </p:nvSpPr>
          <p:spPr bwMode="auto">
            <a:xfrm>
              <a:off x="4106" y="742"/>
              <a:ext cx="1072" cy="128"/>
            </a:xfrm>
            <a:custGeom>
              <a:avLst/>
              <a:gdLst>
                <a:gd name="T0" fmla="*/ 0 w 1072"/>
                <a:gd name="T1" fmla="*/ 128 h 128"/>
                <a:gd name="T2" fmla="*/ 339 w 1072"/>
                <a:gd name="T3" fmla="*/ 122 h 128"/>
                <a:gd name="T4" fmla="*/ 440 w 1072"/>
                <a:gd name="T5" fmla="*/ 101 h 128"/>
                <a:gd name="T6" fmla="*/ 764 w 1072"/>
                <a:gd name="T7" fmla="*/ 85 h 128"/>
                <a:gd name="T8" fmla="*/ 918 w 1072"/>
                <a:gd name="T9" fmla="*/ 53 h 128"/>
                <a:gd name="T10" fmla="*/ 1072 w 1072"/>
                <a:gd name="T11" fmla="*/ 0 h 1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2"/>
                <a:gd name="T19" fmla="*/ 0 h 128"/>
                <a:gd name="T20" fmla="*/ 1072 w 1072"/>
                <a:gd name="T21" fmla="*/ 128 h 1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2" h="128">
                  <a:moveTo>
                    <a:pt x="0" y="128"/>
                  </a:moveTo>
                  <a:cubicBezTo>
                    <a:pt x="113" y="126"/>
                    <a:pt x="226" y="125"/>
                    <a:pt x="339" y="122"/>
                  </a:cubicBezTo>
                  <a:cubicBezTo>
                    <a:pt x="374" y="121"/>
                    <a:pt x="406" y="103"/>
                    <a:pt x="440" y="101"/>
                  </a:cubicBezTo>
                  <a:cubicBezTo>
                    <a:pt x="548" y="94"/>
                    <a:pt x="655" y="88"/>
                    <a:pt x="764" y="85"/>
                  </a:cubicBezTo>
                  <a:cubicBezTo>
                    <a:pt x="816" y="81"/>
                    <a:pt x="870" y="77"/>
                    <a:pt x="918" y="53"/>
                  </a:cubicBezTo>
                  <a:cubicBezTo>
                    <a:pt x="966" y="29"/>
                    <a:pt x="1016" y="0"/>
                    <a:pt x="1072" y="0"/>
                  </a:cubicBezTo>
                </a:path>
              </a:pathLst>
            </a:custGeom>
            <a:noFill/>
            <a:ln w="38100" cap="sq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grpSp>
          <p:nvGrpSpPr>
            <p:cNvPr id="15400" name="Group 34"/>
            <p:cNvGrpSpPr>
              <a:grpSpLocks/>
            </p:cNvGrpSpPr>
            <p:nvPr/>
          </p:nvGrpSpPr>
          <p:grpSpPr bwMode="auto">
            <a:xfrm>
              <a:off x="4171" y="1386"/>
              <a:ext cx="288" cy="336"/>
              <a:chOff x="2592" y="1488"/>
              <a:chExt cx="288" cy="336"/>
            </a:xfrm>
          </p:grpSpPr>
          <p:sp>
            <p:nvSpPr>
              <p:cNvPr id="15402" name="Rectangle 35"/>
              <p:cNvSpPr>
                <a:spLocks noChangeArrowheads="1"/>
              </p:cNvSpPr>
              <p:nvPr/>
            </p:nvSpPr>
            <p:spPr bwMode="auto">
              <a:xfrm>
                <a:off x="2592" y="1776"/>
                <a:ext cx="48" cy="48"/>
              </a:xfrm>
              <a:prstGeom prst="rect">
                <a:avLst/>
              </a:prstGeom>
              <a:solidFill>
                <a:srgbClr val="FF0000"/>
              </a:solidFill>
              <a:ln w="12700" cap="sq">
                <a:solidFill>
                  <a:srgbClr val="FFFF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sk-SK"/>
              </a:p>
            </p:txBody>
          </p:sp>
          <p:sp>
            <p:nvSpPr>
              <p:cNvPr id="15403" name="Rectangle 36"/>
              <p:cNvSpPr>
                <a:spLocks noChangeArrowheads="1"/>
              </p:cNvSpPr>
              <p:nvPr/>
            </p:nvSpPr>
            <p:spPr bwMode="auto">
              <a:xfrm>
                <a:off x="2832" y="1488"/>
                <a:ext cx="48" cy="48"/>
              </a:xfrm>
              <a:prstGeom prst="rect">
                <a:avLst/>
              </a:prstGeom>
              <a:solidFill>
                <a:srgbClr val="FF0000"/>
              </a:solidFill>
              <a:ln w="12700" cap="sq">
                <a:solidFill>
                  <a:srgbClr val="FFFF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sk-SK"/>
              </a:p>
            </p:txBody>
          </p:sp>
          <p:cxnSp>
            <p:nvCxnSpPr>
              <p:cNvPr id="15404" name="AutoShape 37"/>
              <p:cNvCxnSpPr>
                <a:cxnSpLocks noChangeShapeType="1"/>
                <a:stCxn id="15402" idx="0"/>
                <a:endCxn id="15403" idx="1"/>
              </p:cNvCxnSpPr>
              <p:nvPr/>
            </p:nvCxnSpPr>
            <p:spPr bwMode="auto">
              <a:xfrm flipV="1">
                <a:off x="2616" y="1512"/>
                <a:ext cx="216" cy="264"/>
              </a:xfrm>
              <a:prstGeom prst="straightConnector1">
                <a:avLst/>
              </a:prstGeom>
              <a:noFill/>
              <a:ln w="28575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5401" name="Text Box 38"/>
            <p:cNvSpPr txBox="1">
              <a:spLocks noChangeArrowheads="1"/>
            </p:cNvSpPr>
            <p:nvPr/>
          </p:nvSpPr>
          <p:spPr bwMode="auto">
            <a:xfrm>
              <a:off x="4267" y="1440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  <a:latin typeface="Comic Sans MS" pitchFamily="66" charset="0"/>
                </a:rPr>
                <a:t>w</a:t>
              </a:r>
            </a:p>
          </p:txBody>
        </p:sp>
      </p:grpSp>
      <p:sp>
        <p:nvSpPr>
          <p:cNvPr id="15384" name="Line 39"/>
          <p:cNvSpPr>
            <a:spLocks noChangeShapeType="1"/>
          </p:cNvSpPr>
          <p:nvPr/>
        </p:nvSpPr>
        <p:spPr bwMode="auto">
          <a:xfrm flipV="1">
            <a:off x="1752600" y="16764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85" name="Line 40"/>
          <p:cNvSpPr>
            <a:spLocks noChangeShapeType="1"/>
          </p:cNvSpPr>
          <p:nvPr/>
        </p:nvSpPr>
        <p:spPr bwMode="auto">
          <a:xfrm flipV="1">
            <a:off x="2590800" y="25146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5386" name="Text Box 41"/>
          <p:cNvSpPr txBox="1">
            <a:spLocks noChangeArrowheads="1"/>
          </p:cNvSpPr>
          <p:nvPr/>
        </p:nvSpPr>
        <p:spPr bwMode="auto">
          <a:xfrm>
            <a:off x="1524000" y="34290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A</a:t>
            </a:r>
          </a:p>
        </p:txBody>
      </p:sp>
      <p:sp>
        <p:nvSpPr>
          <p:cNvPr id="15387" name="Text Box 42"/>
          <p:cNvSpPr txBox="1">
            <a:spLocks noChangeArrowheads="1"/>
          </p:cNvSpPr>
          <p:nvPr/>
        </p:nvSpPr>
        <p:spPr bwMode="auto">
          <a:xfrm>
            <a:off x="2584450" y="34290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B</a:t>
            </a:r>
          </a:p>
        </p:txBody>
      </p:sp>
      <p:sp>
        <p:nvSpPr>
          <p:cNvPr id="15388" name="Text Box 43"/>
          <p:cNvSpPr txBox="1">
            <a:spLocks noChangeArrowheads="1"/>
          </p:cNvSpPr>
          <p:nvPr/>
        </p:nvSpPr>
        <p:spPr bwMode="auto">
          <a:xfrm>
            <a:off x="3346450" y="34290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</a:t>
            </a:r>
          </a:p>
        </p:txBody>
      </p:sp>
      <p:sp>
        <p:nvSpPr>
          <p:cNvPr id="15389" name="TextBox 43"/>
          <p:cNvSpPr txBox="1">
            <a:spLocks noChangeArrowheads="1"/>
          </p:cNvSpPr>
          <p:nvPr/>
        </p:nvSpPr>
        <p:spPr bwMode="auto">
          <a:xfrm>
            <a:off x="7586663" y="6488113"/>
            <a:ext cx="1557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Source: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9" t="17528" r="21015" b="7270"/>
          <a:stretch/>
        </p:blipFill>
        <p:spPr bwMode="auto">
          <a:xfrm>
            <a:off x="381000" y="381000"/>
            <a:ext cx="8397922" cy="59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04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Cuts in a graph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1219200"/>
          </a:xfrm>
        </p:spPr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Link Cut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mtClean="0"/>
              <a:t>set of links whose removal makes a graph disconnected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mtClean="0"/>
              <a:t>cost of a cut:</a:t>
            </a:r>
          </a:p>
        </p:txBody>
      </p: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2849563" y="14097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89" name="Oval 5"/>
          <p:cNvSpPr>
            <a:spLocks noChangeArrowheads="1"/>
          </p:cNvSpPr>
          <p:nvPr/>
        </p:nvSpPr>
        <p:spPr bwMode="auto">
          <a:xfrm>
            <a:off x="3279775" y="1295400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90" name="Oval 6"/>
          <p:cNvSpPr>
            <a:spLocks noChangeArrowheads="1"/>
          </p:cNvSpPr>
          <p:nvPr/>
        </p:nvSpPr>
        <p:spPr bwMode="auto">
          <a:xfrm>
            <a:off x="2743200" y="1866900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91" name="Oval 7"/>
          <p:cNvSpPr>
            <a:spLocks noChangeArrowheads="1"/>
          </p:cNvSpPr>
          <p:nvPr/>
        </p:nvSpPr>
        <p:spPr bwMode="auto">
          <a:xfrm>
            <a:off x="3386138" y="19812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auto">
          <a:xfrm>
            <a:off x="3814763" y="16383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93" name="Oval 9"/>
          <p:cNvSpPr>
            <a:spLocks noChangeArrowheads="1"/>
          </p:cNvSpPr>
          <p:nvPr/>
        </p:nvSpPr>
        <p:spPr bwMode="auto">
          <a:xfrm>
            <a:off x="4779963" y="15240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5316538" y="19812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95" name="Oval 11"/>
          <p:cNvSpPr>
            <a:spLocks noChangeArrowheads="1"/>
          </p:cNvSpPr>
          <p:nvPr/>
        </p:nvSpPr>
        <p:spPr bwMode="auto">
          <a:xfrm>
            <a:off x="3065463" y="2095500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3171825" y="10668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97" name="Oval 13"/>
          <p:cNvSpPr>
            <a:spLocks noChangeArrowheads="1"/>
          </p:cNvSpPr>
          <p:nvPr/>
        </p:nvSpPr>
        <p:spPr bwMode="auto">
          <a:xfrm>
            <a:off x="5532438" y="1524000"/>
            <a:ext cx="106362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98" name="Oval 14"/>
          <p:cNvSpPr>
            <a:spLocks noChangeArrowheads="1"/>
          </p:cNvSpPr>
          <p:nvPr/>
        </p:nvSpPr>
        <p:spPr bwMode="auto">
          <a:xfrm>
            <a:off x="3065463" y="1638300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399" name="Oval 15"/>
          <p:cNvSpPr>
            <a:spLocks noChangeArrowheads="1"/>
          </p:cNvSpPr>
          <p:nvPr/>
        </p:nvSpPr>
        <p:spPr bwMode="auto">
          <a:xfrm>
            <a:off x="5102225" y="12954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400" name="Oval 16"/>
          <p:cNvSpPr>
            <a:spLocks noChangeArrowheads="1"/>
          </p:cNvSpPr>
          <p:nvPr/>
        </p:nvSpPr>
        <p:spPr bwMode="auto">
          <a:xfrm>
            <a:off x="4673600" y="1981200"/>
            <a:ext cx="106363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6401" name="Oval 17"/>
          <p:cNvSpPr>
            <a:spLocks noChangeArrowheads="1"/>
          </p:cNvSpPr>
          <p:nvPr/>
        </p:nvSpPr>
        <p:spPr bwMode="auto">
          <a:xfrm>
            <a:off x="5424488" y="23241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cxnSp>
        <p:nvCxnSpPr>
          <p:cNvPr id="16402" name="AutoShape 18"/>
          <p:cNvCxnSpPr>
            <a:cxnSpLocks noChangeShapeType="1"/>
            <a:stCxn id="16388" idx="5"/>
            <a:endCxn id="16398" idx="1"/>
          </p:cNvCxnSpPr>
          <p:nvPr/>
        </p:nvCxnSpPr>
        <p:spPr bwMode="auto">
          <a:xfrm>
            <a:off x="2941638" y="1506538"/>
            <a:ext cx="138112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3" name="AutoShape 19"/>
          <p:cNvCxnSpPr>
            <a:cxnSpLocks noChangeShapeType="1"/>
            <a:stCxn id="16390" idx="6"/>
            <a:endCxn id="16398" idx="3"/>
          </p:cNvCxnSpPr>
          <p:nvPr/>
        </p:nvCxnSpPr>
        <p:spPr bwMode="auto">
          <a:xfrm flipV="1">
            <a:off x="2849563" y="1735138"/>
            <a:ext cx="230187" cy="1889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4" name="AutoShape 20"/>
          <p:cNvCxnSpPr>
            <a:cxnSpLocks noChangeShapeType="1"/>
            <a:stCxn id="16390" idx="5"/>
            <a:endCxn id="16395" idx="1"/>
          </p:cNvCxnSpPr>
          <p:nvPr/>
        </p:nvCxnSpPr>
        <p:spPr bwMode="auto">
          <a:xfrm>
            <a:off x="2835275" y="1963738"/>
            <a:ext cx="244475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5" name="AutoShape 21"/>
          <p:cNvCxnSpPr>
            <a:cxnSpLocks noChangeShapeType="1"/>
            <a:stCxn id="16388" idx="3"/>
            <a:endCxn id="16390" idx="0"/>
          </p:cNvCxnSpPr>
          <p:nvPr/>
        </p:nvCxnSpPr>
        <p:spPr bwMode="auto">
          <a:xfrm flipH="1">
            <a:off x="2797175" y="1506538"/>
            <a:ext cx="69850" cy="3603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6" name="AutoShape 22"/>
          <p:cNvCxnSpPr>
            <a:cxnSpLocks noChangeShapeType="1"/>
            <a:stCxn id="16398" idx="4"/>
            <a:endCxn id="16395" idx="0"/>
          </p:cNvCxnSpPr>
          <p:nvPr/>
        </p:nvCxnSpPr>
        <p:spPr bwMode="auto">
          <a:xfrm>
            <a:off x="3119438" y="1752600"/>
            <a:ext cx="0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7" name="AutoShape 23"/>
          <p:cNvCxnSpPr>
            <a:cxnSpLocks noChangeShapeType="1"/>
            <a:stCxn id="16398" idx="7"/>
            <a:endCxn id="16389" idx="4"/>
          </p:cNvCxnSpPr>
          <p:nvPr/>
        </p:nvCxnSpPr>
        <p:spPr bwMode="auto">
          <a:xfrm flipV="1">
            <a:off x="3155950" y="1409700"/>
            <a:ext cx="177800" cy="2460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8" name="AutoShape 24"/>
          <p:cNvCxnSpPr>
            <a:cxnSpLocks noChangeShapeType="1"/>
            <a:stCxn id="16398" idx="5"/>
            <a:endCxn id="16391" idx="1"/>
          </p:cNvCxnSpPr>
          <p:nvPr/>
        </p:nvCxnSpPr>
        <p:spPr bwMode="auto">
          <a:xfrm>
            <a:off x="3155950" y="1735138"/>
            <a:ext cx="246063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9" name="AutoShape 25"/>
          <p:cNvCxnSpPr>
            <a:cxnSpLocks noChangeShapeType="1"/>
            <a:stCxn id="16395" idx="6"/>
            <a:endCxn id="16391" idx="3"/>
          </p:cNvCxnSpPr>
          <p:nvPr/>
        </p:nvCxnSpPr>
        <p:spPr bwMode="auto">
          <a:xfrm flipV="1">
            <a:off x="3171825" y="2078038"/>
            <a:ext cx="230188" cy="746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0" name="AutoShape 26"/>
          <p:cNvCxnSpPr>
            <a:cxnSpLocks noChangeShapeType="1"/>
            <a:stCxn id="16388" idx="7"/>
            <a:endCxn id="16396" idx="3"/>
          </p:cNvCxnSpPr>
          <p:nvPr/>
        </p:nvCxnSpPr>
        <p:spPr bwMode="auto">
          <a:xfrm flipV="1">
            <a:off x="2941638" y="1163638"/>
            <a:ext cx="246062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1" name="AutoShape 27"/>
          <p:cNvCxnSpPr>
            <a:cxnSpLocks noChangeShapeType="1"/>
            <a:stCxn id="16396" idx="5"/>
            <a:endCxn id="16389" idx="0"/>
          </p:cNvCxnSpPr>
          <p:nvPr/>
        </p:nvCxnSpPr>
        <p:spPr bwMode="auto">
          <a:xfrm>
            <a:off x="3263900" y="1163638"/>
            <a:ext cx="69850" cy="1317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2" name="AutoShape 28"/>
          <p:cNvCxnSpPr>
            <a:cxnSpLocks noChangeShapeType="1"/>
            <a:stCxn id="16391" idx="7"/>
            <a:endCxn id="16392" idx="3"/>
          </p:cNvCxnSpPr>
          <p:nvPr/>
        </p:nvCxnSpPr>
        <p:spPr bwMode="auto">
          <a:xfrm flipV="1">
            <a:off x="3478213" y="1735138"/>
            <a:ext cx="354012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3" name="AutoShape 29"/>
          <p:cNvCxnSpPr>
            <a:cxnSpLocks noChangeShapeType="1"/>
            <a:stCxn id="16396" idx="6"/>
            <a:endCxn id="16392" idx="1"/>
          </p:cNvCxnSpPr>
          <p:nvPr/>
        </p:nvCxnSpPr>
        <p:spPr bwMode="auto">
          <a:xfrm>
            <a:off x="3279775" y="1123950"/>
            <a:ext cx="552450" cy="5318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4" name="AutoShape 30"/>
          <p:cNvCxnSpPr>
            <a:cxnSpLocks noChangeShapeType="1"/>
            <a:stCxn id="16398" idx="6"/>
            <a:endCxn id="16392" idx="2"/>
          </p:cNvCxnSpPr>
          <p:nvPr/>
        </p:nvCxnSpPr>
        <p:spPr bwMode="auto">
          <a:xfrm>
            <a:off x="3171825" y="1695450"/>
            <a:ext cx="642938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5" name="AutoShape 31"/>
          <p:cNvCxnSpPr>
            <a:cxnSpLocks noChangeShapeType="1"/>
            <a:stCxn id="16393" idx="4"/>
            <a:endCxn id="16400" idx="0"/>
          </p:cNvCxnSpPr>
          <p:nvPr/>
        </p:nvCxnSpPr>
        <p:spPr bwMode="auto">
          <a:xfrm flipH="1">
            <a:off x="4727575" y="1638300"/>
            <a:ext cx="106363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6" name="AutoShape 32"/>
          <p:cNvCxnSpPr>
            <a:cxnSpLocks noChangeShapeType="1"/>
            <a:stCxn id="16393" idx="7"/>
            <a:endCxn id="16399" idx="3"/>
          </p:cNvCxnSpPr>
          <p:nvPr/>
        </p:nvCxnSpPr>
        <p:spPr bwMode="auto">
          <a:xfrm flipV="1">
            <a:off x="4872038" y="1392238"/>
            <a:ext cx="246062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7" name="AutoShape 33"/>
          <p:cNvCxnSpPr>
            <a:cxnSpLocks noChangeShapeType="1"/>
            <a:stCxn id="16399" idx="4"/>
            <a:endCxn id="16394" idx="1"/>
          </p:cNvCxnSpPr>
          <p:nvPr/>
        </p:nvCxnSpPr>
        <p:spPr bwMode="auto">
          <a:xfrm>
            <a:off x="5156200" y="1409700"/>
            <a:ext cx="176213" cy="5889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8" name="AutoShape 34"/>
          <p:cNvCxnSpPr>
            <a:cxnSpLocks noChangeShapeType="1"/>
            <a:stCxn id="16400" idx="6"/>
            <a:endCxn id="16394" idx="2"/>
          </p:cNvCxnSpPr>
          <p:nvPr/>
        </p:nvCxnSpPr>
        <p:spPr bwMode="auto">
          <a:xfrm>
            <a:off x="4779963" y="2038350"/>
            <a:ext cx="536575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9" name="AutoShape 35"/>
          <p:cNvCxnSpPr>
            <a:cxnSpLocks noChangeShapeType="1"/>
            <a:stCxn id="16399" idx="5"/>
            <a:endCxn id="16397" idx="2"/>
          </p:cNvCxnSpPr>
          <p:nvPr/>
        </p:nvCxnSpPr>
        <p:spPr bwMode="auto">
          <a:xfrm>
            <a:off x="5194300" y="1392238"/>
            <a:ext cx="338138" cy="1889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0" name="AutoShape 36"/>
          <p:cNvCxnSpPr>
            <a:cxnSpLocks noChangeShapeType="1"/>
            <a:stCxn id="16393" idx="5"/>
            <a:endCxn id="16394" idx="1"/>
          </p:cNvCxnSpPr>
          <p:nvPr/>
        </p:nvCxnSpPr>
        <p:spPr bwMode="auto">
          <a:xfrm>
            <a:off x="4872038" y="1620838"/>
            <a:ext cx="460375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1" name="AutoShape 37"/>
          <p:cNvCxnSpPr>
            <a:cxnSpLocks noChangeShapeType="1"/>
            <a:stCxn id="16397" idx="3"/>
            <a:endCxn id="16400" idx="7"/>
          </p:cNvCxnSpPr>
          <p:nvPr/>
        </p:nvCxnSpPr>
        <p:spPr bwMode="auto">
          <a:xfrm flipH="1">
            <a:off x="4765675" y="1620838"/>
            <a:ext cx="781050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2" name="AutoShape 38"/>
          <p:cNvCxnSpPr>
            <a:cxnSpLocks noChangeShapeType="1"/>
            <a:stCxn id="16397" idx="4"/>
            <a:endCxn id="16401" idx="0"/>
          </p:cNvCxnSpPr>
          <p:nvPr/>
        </p:nvCxnSpPr>
        <p:spPr bwMode="auto">
          <a:xfrm flipH="1">
            <a:off x="5478463" y="1638300"/>
            <a:ext cx="107950" cy="6858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3" name="AutoShape 39"/>
          <p:cNvCxnSpPr>
            <a:cxnSpLocks noChangeShapeType="1"/>
            <a:stCxn id="16400" idx="5"/>
            <a:endCxn id="16401" idx="2"/>
          </p:cNvCxnSpPr>
          <p:nvPr/>
        </p:nvCxnSpPr>
        <p:spPr bwMode="auto">
          <a:xfrm>
            <a:off x="4765675" y="2078038"/>
            <a:ext cx="658813" cy="3032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4" name="AutoShape 40"/>
          <p:cNvCxnSpPr>
            <a:cxnSpLocks noChangeShapeType="1"/>
            <a:stCxn id="16392" idx="6"/>
            <a:endCxn id="16393" idx="2"/>
          </p:cNvCxnSpPr>
          <p:nvPr/>
        </p:nvCxnSpPr>
        <p:spPr bwMode="auto">
          <a:xfrm flipV="1">
            <a:off x="3922713" y="1581150"/>
            <a:ext cx="857250" cy="1143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5" name="AutoShape 41"/>
          <p:cNvCxnSpPr>
            <a:cxnSpLocks noChangeShapeType="1"/>
            <a:stCxn id="16391" idx="5"/>
            <a:endCxn id="16401" idx="3"/>
          </p:cNvCxnSpPr>
          <p:nvPr/>
        </p:nvCxnSpPr>
        <p:spPr bwMode="auto">
          <a:xfrm>
            <a:off x="3478213" y="2078038"/>
            <a:ext cx="1962150" cy="3429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6" name="AutoShape 42"/>
          <p:cNvCxnSpPr>
            <a:cxnSpLocks noChangeShapeType="1"/>
            <a:stCxn id="16396" idx="7"/>
            <a:endCxn id="16393" idx="1"/>
          </p:cNvCxnSpPr>
          <p:nvPr/>
        </p:nvCxnSpPr>
        <p:spPr bwMode="auto">
          <a:xfrm>
            <a:off x="3263900" y="1084263"/>
            <a:ext cx="1533525" cy="4572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7" name="AutoShape 43"/>
          <p:cNvCxnSpPr>
            <a:cxnSpLocks noChangeShapeType="1"/>
            <a:stCxn id="16392" idx="5"/>
            <a:endCxn id="16400" idx="2"/>
          </p:cNvCxnSpPr>
          <p:nvPr/>
        </p:nvCxnSpPr>
        <p:spPr bwMode="auto">
          <a:xfrm>
            <a:off x="3906838" y="1735138"/>
            <a:ext cx="766762" cy="303212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28" name="Text Box 44"/>
          <p:cNvSpPr txBox="1">
            <a:spLocks noChangeArrowheads="1"/>
          </p:cNvSpPr>
          <p:nvPr/>
        </p:nvSpPr>
        <p:spPr bwMode="auto">
          <a:xfrm>
            <a:off x="2667000" y="20574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16429" name="Text Box 45"/>
          <p:cNvSpPr txBox="1">
            <a:spLocks noChangeArrowheads="1"/>
          </p:cNvSpPr>
          <p:nvPr/>
        </p:nvSpPr>
        <p:spPr bwMode="auto">
          <a:xfrm>
            <a:off x="5562600" y="19050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chemeClr val="bg2"/>
                </a:solidFill>
              </a:rPr>
              <a:t>B</a:t>
            </a:r>
          </a:p>
        </p:txBody>
      </p:sp>
      <p:pic>
        <p:nvPicPr>
          <p:cNvPr id="16430" name="Picture 4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5" y="3810000"/>
            <a:ext cx="26987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31" name="Rectangle 47"/>
          <p:cNvSpPr>
            <a:spLocks noChangeArrowheads="1"/>
          </p:cNvSpPr>
          <p:nvPr/>
        </p:nvSpPr>
        <p:spPr bwMode="auto">
          <a:xfrm>
            <a:off x="685800" y="4876800"/>
            <a:ext cx="7772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400"/>
              <a:t>One idea: Find minimum cut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gives you a segmentation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fast algorithms exist for doing this</a:t>
            </a:r>
          </a:p>
        </p:txBody>
      </p:sp>
      <p:sp>
        <p:nvSpPr>
          <p:cNvPr id="16432" name="TextBox 47"/>
          <p:cNvSpPr txBox="1">
            <a:spLocks noChangeArrowheads="1"/>
          </p:cNvSpPr>
          <p:nvPr/>
        </p:nvSpPr>
        <p:spPr bwMode="auto">
          <a:xfrm>
            <a:off x="7586663" y="6488113"/>
            <a:ext cx="1557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Source: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But min cut is not always the best cut...</a:t>
            </a:r>
          </a:p>
        </p:txBody>
      </p:sp>
      <p:pic>
        <p:nvPicPr>
          <p:cNvPr id="17411" name="Picture 4" descr="bad_cu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600200"/>
            <a:ext cx="6248400" cy="39671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Cuts in a graph</a:t>
            </a:r>
          </a:p>
        </p:txBody>
      </p:sp>
      <p:sp>
        <p:nvSpPr>
          <p:cNvPr id="18435" name="Oval 4"/>
          <p:cNvSpPr>
            <a:spLocks noChangeArrowheads="1"/>
          </p:cNvSpPr>
          <p:nvPr/>
        </p:nvSpPr>
        <p:spPr bwMode="auto">
          <a:xfrm>
            <a:off x="2849563" y="14097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36" name="Oval 5"/>
          <p:cNvSpPr>
            <a:spLocks noChangeArrowheads="1"/>
          </p:cNvSpPr>
          <p:nvPr/>
        </p:nvSpPr>
        <p:spPr bwMode="auto">
          <a:xfrm>
            <a:off x="3279775" y="1295400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37" name="Oval 6"/>
          <p:cNvSpPr>
            <a:spLocks noChangeArrowheads="1"/>
          </p:cNvSpPr>
          <p:nvPr/>
        </p:nvSpPr>
        <p:spPr bwMode="auto">
          <a:xfrm>
            <a:off x="2743200" y="1866900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38" name="Oval 7"/>
          <p:cNvSpPr>
            <a:spLocks noChangeArrowheads="1"/>
          </p:cNvSpPr>
          <p:nvPr/>
        </p:nvSpPr>
        <p:spPr bwMode="auto">
          <a:xfrm>
            <a:off x="3386138" y="19812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39" name="Oval 8"/>
          <p:cNvSpPr>
            <a:spLocks noChangeArrowheads="1"/>
          </p:cNvSpPr>
          <p:nvPr/>
        </p:nvSpPr>
        <p:spPr bwMode="auto">
          <a:xfrm>
            <a:off x="3814763" y="16383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40" name="Oval 9"/>
          <p:cNvSpPr>
            <a:spLocks noChangeArrowheads="1"/>
          </p:cNvSpPr>
          <p:nvPr/>
        </p:nvSpPr>
        <p:spPr bwMode="auto">
          <a:xfrm>
            <a:off x="4779963" y="15240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41" name="Oval 10"/>
          <p:cNvSpPr>
            <a:spLocks noChangeArrowheads="1"/>
          </p:cNvSpPr>
          <p:nvPr/>
        </p:nvSpPr>
        <p:spPr bwMode="auto">
          <a:xfrm>
            <a:off x="5316538" y="19812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42" name="Oval 11"/>
          <p:cNvSpPr>
            <a:spLocks noChangeArrowheads="1"/>
          </p:cNvSpPr>
          <p:nvPr/>
        </p:nvSpPr>
        <p:spPr bwMode="auto">
          <a:xfrm>
            <a:off x="3065463" y="2095500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43" name="Oval 12"/>
          <p:cNvSpPr>
            <a:spLocks noChangeArrowheads="1"/>
          </p:cNvSpPr>
          <p:nvPr/>
        </p:nvSpPr>
        <p:spPr bwMode="auto">
          <a:xfrm>
            <a:off x="3171825" y="10668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44" name="Oval 13"/>
          <p:cNvSpPr>
            <a:spLocks noChangeArrowheads="1"/>
          </p:cNvSpPr>
          <p:nvPr/>
        </p:nvSpPr>
        <p:spPr bwMode="auto">
          <a:xfrm>
            <a:off x="5532438" y="1524000"/>
            <a:ext cx="106362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45" name="Oval 14"/>
          <p:cNvSpPr>
            <a:spLocks noChangeArrowheads="1"/>
          </p:cNvSpPr>
          <p:nvPr/>
        </p:nvSpPr>
        <p:spPr bwMode="auto">
          <a:xfrm>
            <a:off x="3065463" y="1638300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46" name="Oval 15"/>
          <p:cNvSpPr>
            <a:spLocks noChangeArrowheads="1"/>
          </p:cNvSpPr>
          <p:nvPr/>
        </p:nvSpPr>
        <p:spPr bwMode="auto">
          <a:xfrm>
            <a:off x="5102225" y="12954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47" name="Oval 16"/>
          <p:cNvSpPr>
            <a:spLocks noChangeArrowheads="1"/>
          </p:cNvSpPr>
          <p:nvPr/>
        </p:nvSpPr>
        <p:spPr bwMode="auto">
          <a:xfrm>
            <a:off x="4673600" y="1981200"/>
            <a:ext cx="106363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18448" name="Oval 17"/>
          <p:cNvSpPr>
            <a:spLocks noChangeArrowheads="1"/>
          </p:cNvSpPr>
          <p:nvPr/>
        </p:nvSpPr>
        <p:spPr bwMode="auto">
          <a:xfrm>
            <a:off x="5424488" y="23241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sk-SK"/>
          </a:p>
        </p:txBody>
      </p:sp>
      <p:cxnSp>
        <p:nvCxnSpPr>
          <p:cNvPr id="18449" name="AutoShape 18"/>
          <p:cNvCxnSpPr>
            <a:cxnSpLocks noChangeShapeType="1"/>
            <a:stCxn id="18435" idx="5"/>
            <a:endCxn id="18445" idx="1"/>
          </p:cNvCxnSpPr>
          <p:nvPr/>
        </p:nvCxnSpPr>
        <p:spPr bwMode="auto">
          <a:xfrm>
            <a:off x="2941638" y="1506538"/>
            <a:ext cx="138112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50" name="AutoShape 19"/>
          <p:cNvCxnSpPr>
            <a:cxnSpLocks noChangeShapeType="1"/>
            <a:stCxn id="18437" idx="6"/>
            <a:endCxn id="18445" idx="3"/>
          </p:cNvCxnSpPr>
          <p:nvPr/>
        </p:nvCxnSpPr>
        <p:spPr bwMode="auto">
          <a:xfrm flipV="1">
            <a:off x="2849563" y="1735138"/>
            <a:ext cx="230187" cy="1889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51" name="AutoShape 20"/>
          <p:cNvCxnSpPr>
            <a:cxnSpLocks noChangeShapeType="1"/>
            <a:stCxn id="18437" idx="5"/>
            <a:endCxn id="18442" idx="1"/>
          </p:cNvCxnSpPr>
          <p:nvPr/>
        </p:nvCxnSpPr>
        <p:spPr bwMode="auto">
          <a:xfrm>
            <a:off x="2835275" y="1963738"/>
            <a:ext cx="244475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52" name="AutoShape 21"/>
          <p:cNvCxnSpPr>
            <a:cxnSpLocks noChangeShapeType="1"/>
            <a:stCxn id="18435" idx="3"/>
            <a:endCxn id="18437" idx="0"/>
          </p:cNvCxnSpPr>
          <p:nvPr/>
        </p:nvCxnSpPr>
        <p:spPr bwMode="auto">
          <a:xfrm flipH="1">
            <a:off x="2797175" y="1506538"/>
            <a:ext cx="69850" cy="3603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53" name="AutoShape 22"/>
          <p:cNvCxnSpPr>
            <a:cxnSpLocks noChangeShapeType="1"/>
            <a:stCxn id="18445" idx="4"/>
            <a:endCxn id="18442" idx="0"/>
          </p:cNvCxnSpPr>
          <p:nvPr/>
        </p:nvCxnSpPr>
        <p:spPr bwMode="auto">
          <a:xfrm>
            <a:off x="3119438" y="1752600"/>
            <a:ext cx="0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54" name="AutoShape 23"/>
          <p:cNvCxnSpPr>
            <a:cxnSpLocks noChangeShapeType="1"/>
            <a:stCxn id="18445" idx="7"/>
            <a:endCxn id="18436" idx="4"/>
          </p:cNvCxnSpPr>
          <p:nvPr/>
        </p:nvCxnSpPr>
        <p:spPr bwMode="auto">
          <a:xfrm flipV="1">
            <a:off x="3155950" y="1409700"/>
            <a:ext cx="177800" cy="2460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55" name="AutoShape 24"/>
          <p:cNvCxnSpPr>
            <a:cxnSpLocks noChangeShapeType="1"/>
            <a:stCxn id="18445" idx="5"/>
            <a:endCxn id="18438" idx="1"/>
          </p:cNvCxnSpPr>
          <p:nvPr/>
        </p:nvCxnSpPr>
        <p:spPr bwMode="auto">
          <a:xfrm>
            <a:off x="3155950" y="1735138"/>
            <a:ext cx="246063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56" name="AutoShape 25"/>
          <p:cNvCxnSpPr>
            <a:cxnSpLocks noChangeShapeType="1"/>
            <a:stCxn id="18442" idx="6"/>
            <a:endCxn id="18438" idx="3"/>
          </p:cNvCxnSpPr>
          <p:nvPr/>
        </p:nvCxnSpPr>
        <p:spPr bwMode="auto">
          <a:xfrm flipV="1">
            <a:off x="3171825" y="2078038"/>
            <a:ext cx="230188" cy="746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57" name="AutoShape 26"/>
          <p:cNvCxnSpPr>
            <a:cxnSpLocks noChangeShapeType="1"/>
            <a:stCxn id="18435" idx="7"/>
            <a:endCxn id="18443" idx="3"/>
          </p:cNvCxnSpPr>
          <p:nvPr/>
        </p:nvCxnSpPr>
        <p:spPr bwMode="auto">
          <a:xfrm flipV="1">
            <a:off x="2941638" y="1163638"/>
            <a:ext cx="246062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58" name="AutoShape 27"/>
          <p:cNvCxnSpPr>
            <a:cxnSpLocks noChangeShapeType="1"/>
            <a:stCxn id="18443" idx="5"/>
            <a:endCxn id="18436" idx="0"/>
          </p:cNvCxnSpPr>
          <p:nvPr/>
        </p:nvCxnSpPr>
        <p:spPr bwMode="auto">
          <a:xfrm>
            <a:off x="3263900" y="1163638"/>
            <a:ext cx="69850" cy="1317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59" name="AutoShape 28"/>
          <p:cNvCxnSpPr>
            <a:cxnSpLocks noChangeShapeType="1"/>
            <a:stCxn id="18438" idx="7"/>
            <a:endCxn id="18439" idx="3"/>
          </p:cNvCxnSpPr>
          <p:nvPr/>
        </p:nvCxnSpPr>
        <p:spPr bwMode="auto">
          <a:xfrm flipV="1">
            <a:off x="3478213" y="1735138"/>
            <a:ext cx="354012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0" name="AutoShape 29"/>
          <p:cNvCxnSpPr>
            <a:cxnSpLocks noChangeShapeType="1"/>
            <a:stCxn id="18443" idx="6"/>
            <a:endCxn id="18439" idx="1"/>
          </p:cNvCxnSpPr>
          <p:nvPr/>
        </p:nvCxnSpPr>
        <p:spPr bwMode="auto">
          <a:xfrm>
            <a:off x="3279775" y="1123950"/>
            <a:ext cx="552450" cy="5318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1" name="AutoShape 30"/>
          <p:cNvCxnSpPr>
            <a:cxnSpLocks noChangeShapeType="1"/>
            <a:stCxn id="18445" idx="6"/>
            <a:endCxn id="18439" idx="2"/>
          </p:cNvCxnSpPr>
          <p:nvPr/>
        </p:nvCxnSpPr>
        <p:spPr bwMode="auto">
          <a:xfrm>
            <a:off x="3171825" y="1695450"/>
            <a:ext cx="642938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2" name="AutoShape 31"/>
          <p:cNvCxnSpPr>
            <a:cxnSpLocks noChangeShapeType="1"/>
            <a:stCxn id="18440" idx="4"/>
            <a:endCxn id="18447" idx="0"/>
          </p:cNvCxnSpPr>
          <p:nvPr/>
        </p:nvCxnSpPr>
        <p:spPr bwMode="auto">
          <a:xfrm flipH="1">
            <a:off x="4727575" y="1638300"/>
            <a:ext cx="106363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3" name="AutoShape 32"/>
          <p:cNvCxnSpPr>
            <a:cxnSpLocks noChangeShapeType="1"/>
            <a:stCxn id="18440" idx="7"/>
            <a:endCxn id="18446" idx="3"/>
          </p:cNvCxnSpPr>
          <p:nvPr/>
        </p:nvCxnSpPr>
        <p:spPr bwMode="auto">
          <a:xfrm flipV="1">
            <a:off x="4872038" y="1392238"/>
            <a:ext cx="246062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4" name="AutoShape 33"/>
          <p:cNvCxnSpPr>
            <a:cxnSpLocks noChangeShapeType="1"/>
            <a:stCxn id="18446" idx="4"/>
            <a:endCxn id="18441" idx="1"/>
          </p:cNvCxnSpPr>
          <p:nvPr/>
        </p:nvCxnSpPr>
        <p:spPr bwMode="auto">
          <a:xfrm>
            <a:off x="5156200" y="1409700"/>
            <a:ext cx="176213" cy="5889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5" name="AutoShape 34"/>
          <p:cNvCxnSpPr>
            <a:cxnSpLocks noChangeShapeType="1"/>
            <a:stCxn id="18447" idx="6"/>
            <a:endCxn id="18441" idx="2"/>
          </p:cNvCxnSpPr>
          <p:nvPr/>
        </p:nvCxnSpPr>
        <p:spPr bwMode="auto">
          <a:xfrm>
            <a:off x="4779963" y="2038350"/>
            <a:ext cx="536575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6" name="AutoShape 35"/>
          <p:cNvCxnSpPr>
            <a:cxnSpLocks noChangeShapeType="1"/>
            <a:stCxn id="18446" idx="5"/>
            <a:endCxn id="18444" idx="2"/>
          </p:cNvCxnSpPr>
          <p:nvPr/>
        </p:nvCxnSpPr>
        <p:spPr bwMode="auto">
          <a:xfrm>
            <a:off x="5194300" y="1392238"/>
            <a:ext cx="338138" cy="1889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7" name="AutoShape 36"/>
          <p:cNvCxnSpPr>
            <a:cxnSpLocks noChangeShapeType="1"/>
            <a:stCxn id="18440" idx="5"/>
            <a:endCxn id="18441" idx="1"/>
          </p:cNvCxnSpPr>
          <p:nvPr/>
        </p:nvCxnSpPr>
        <p:spPr bwMode="auto">
          <a:xfrm>
            <a:off x="4872038" y="1620838"/>
            <a:ext cx="460375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8" name="AutoShape 37"/>
          <p:cNvCxnSpPr>
            <a:cxnSpLocks noChangeShapeType="1"/>
            <a:stCxn id="18444" idx="3"/>
            <a:endCxn id="18447" idx="7"/>
          </p:cNvCxnSpPr>
          <p:nvPr/>
        </p:nvCxnSpPr>
        <p:spPr bwMode="auto">
          <a:xfrm flipH="1">
            <a:off x="4765675" y="1620838"/>
            <a:ext cx="781050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9" name="AutoShape 38"/>
          <p:cNvCxnSpPr>
            <a:cxnSpLocks noChangeShapeType="1"/>
            <a:stCxn id="18444" idx="4"/>
            <a:endCxn id="18448" idx="0"/>
          </p:cNvCxnSpPr>
          <p:nvPr/>
        </p:nvCxnSpPr>
        <p:spPr bwMode="auto">
          <a:xfrm flipH="1">
            <a:off x="5478463" y="1638300"/>
            <a:ext cx="107950" cy="6858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0" name="AutoShape 39"/>
          <p:cNvCxnSpPr>
            <a:cxnSpLocks noChangeShapeType="1"/>
            <a:stCxn id="18447" idx="5"/>
            <a:endCxn id="18448" idx="2"/>
          </p:cNvCxnSpPr>
          <p:nvPr/>
        </p:nvCxnSpPr>
        <p:spPr bwMode="auto">
          <a:xfrm>
            <a:off x="4765675" y="2078038"/>
            <a:ext cx="658813" cy="3032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1" name="AutoShape 40"/>
          <p:cNvCxnSpPr>
            <a:cxnSpLocks noChangeShapeType="1"/>
            <a:stCxn id="18439" idx="6"/>
            <a:endCxn id="18440" idx="2"/>
          </p:cNvCxnSpPr>
          <p:nvPr/>
        </p:nvCxnSpPr>
        <p:spPr bwMode="auto">
          <a:xfrm flipV="1">
            <a:off x="3922713" y="1581150"/>
            <a:ext cx="857250" cy="1143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2" name="AutoShape 41"/>
          <p:cNvCxnSpPr>
            <a:cxnSpLocks noChangeShapeType="1"/>
            <a:stCxn id="18438" idx="5"/>
            <a:endCxn id="18448" idx="3"/>
          </p:cNvCxnSpPr>
          <p:nvPr/>
        </p:nvCxnSpPr>
        <p:spPr bwMode="auto">
          <a:xfrm>
            <a:off x="3478213" y="2078038"/>
            <a:ext cx="1962150" cy="3429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3" name="AutoShape 42"/>
          <p:cNvCxnSpPr>
            <a:cxnSpLocks noChangeShapeType="1"/>
            <a:stCxn id="18443" idx="7"/>
            <a:endCxn id="18440" idx="1"/>
          </p:cNvCxnSpPr>
          <p:nvPr/>
        </p:nvCxnSpPr>
        <p:spPr bwMode="auto">
          <a:xfrm>
            <a:off x="3263900" y="1084263"/>
            <a:ext cx="1533525" cy="4572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4" name="AutoShape 43"/>
          <p:cNvCxnSpPr>
            <a:cxnSpLocks noChangeShapeType="1"/>
            <a:stCxn id="18439" idx="5"/>
            <a:endCxn id="18447" idx="2"/>
          </p:cNvCxnSpPr>
          <p:nvPr/>
        </p:nvCxnSpPr>
        <p:spPr bwMode="auto">
          <a:xfrm>
            <a:off x="3906838" y="1735138"/>
            <a:ext cx="766762" cy="303212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75" name="Text Box 44"/>
          <p:cNvSpPr txBox="1">
            <a:spLocks noChangeArrowheads="1"/>
          </p:cNvSpPr>
          <p:nvPr/>
        </p:nvSpPr>
        <p:spPr bwMode="auto">
          <a:xfrm>
            <a:off x="2667000" y="20574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18476" name="Text Box 45"/>
          <p:cNvSpPr txBox="1">
            <a:spLocks noChangeArrowheads="1"/>
          </p:cNvSpPr>
          <p:nvPr/>
        </p:nvSpPr>
        <p:spPr bwMode="auto">
          <a:xfrm>
            <a:off x="5562600" y="19050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chemeClr val="bg2"/>
                </a:solidFill>
              </a:rPr>
              <a:t>B</a:t>
            </a:r>
          </a:p>
        </p:txBody>
      </p:sp>
      <p:sp>
        <p:nvSpPr>
          <p:cNvPr id="18477" name="Rectangle 47"/>
          <p:cNvSpPr>
            <a:spLocks noChangeArrowheads="1"/>
          </p:cNvSpPr>
          <p:nvPr/>
        </p:nvSpPr>
        <p:spPr bwMode="auto">
          <a:xfrm>
            <a:off x="685800" y="3200400"/>
            <a:ext cx="7772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/>
              <a:t>Normalized Cut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a cut penalizes large segments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fix by normalizing for size of segments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volume(A) = sum of costs of all edges that touch A</a:t>
            </a:r>
          </a:p>
        </p:txBody>
      </p:sp>
      <p:pic>
        <p:nvPicPr>
          <p:cNvPr id="18478" name="Picture 5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4525963"/>
            <a:ext cx="4498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9" name="TextBox 46"/>
          <p:cNvSpPr txBox="1">
            <a:spLocks noChangeArrowheads="1"/>
          </p:cNvSpPr>
          <p:nvPr/>
        </p:nvSpPr>
        <p:spPr bwMode="auto">
          <a:xfrm>
            <a:off x="7586663" y="6488113"/>
            <a:ext cx="1557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Source: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93FC-D789-46AB-A202-21FAD03E025B}" type="slidenum">
              <a:rPr lang="en-US"/>
              <a:pPr/>
              <a:t>7</a:t>
            </a:fld>
            <a:endParaRPr lang="en-US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Finding Minimum Normalized-Cut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/>
            <a:r>
              <a:rPr lang="en-US"/>
              <a:t>Finding the  Minimum Normalized-Cut is NP-Hard.</a:t>
            </a:r>
          </a:p>
          <a:p>
            <a:pPr marL="457200" indent="-457200"/>
            <a:r>
              <a:rPr lang="en-US"/>
              <a:t>Polynomial Approximations are generally used for segmentation</a:t>
            </a:r>
          </a:p>
          <a:p>
            <a:pPr marL="457200" indent="-457200"/>
            <a:endParaRPr lang="en-US"/>
          </a:p>
          <a:p>
            <a:pPr marL="457200" indent="-457200">
              <a:buFontTx/>
              <a:buNone/>
            </a:pPr>
            <a:endParaRPr lang="en-US"/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4922838" y="6613525"/>
            <a:ext cx="42211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* Slide from Khurram Hassan-Shafique </a:t>
            </a:r>
            <a:r>
              <a:rPr lang="en-US" sz="1000">
                <a:solidFill>
                  <a:schemeClr val="tx2"/>
                </a:solidFill>
              </a:rPr>
              <a:t>CAP5415 Computer Vision 2003</a:t>
            </a:r>
          </a:p>
        </p:txBody>
      </p:sp>
    </p:spTree>
    <p:extLst>
      <p:ext uri="{BB962C8B-B14F-4D97-AF65-F5344CB8AC3E}">
        <p14:creationId xmlns:p14="http://schemas.microsoft.com/office/powerpoint/2010/main" val="304446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3ED42-81BF-4278-8D17-D89A45A1742E}" type="slidenum">
              <a:rPr lang="en-US"/>
              <a:pPr/>
              <a:t>8</a:t>
            </a:fld>
            <a:endParaRPr lang="en-US"/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9225"/>
            <a:ext cx="7772400" cy="1143000"/>
          </a:xfrm>
        </p:spPr>
        <p:txBody>
          <a:bodyPr/>
          <a:lstStyle/>
          <a:p>
            <a:r>
              <a:rPr lang="en-US" sz="4000"/>
              <a:t>Finding Minimum Normalized-Cut</a:t>
            </a:r>
          </a:p>
        </p:txBody>
      </p:sp>
      <p:graphicFrame>
        <p:nvGraphicFramePr>
          <p:cNvPr id="93187" name="Object 3"/>
          <p:cNvGraphicFramePr>
            <a:graphicFrameLocks noChangeAspect="1"/>
          </p:cNvGraphicFramePr>
          <p:nvPr/>
        </p:nvGraphicFramePr>
        <p:xfrm>
          <a:off x="781050" y="1700213"/>
          <a:ext cx="44958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1" name="Equation" r:id="rId3" imgW="2234880" imgH="203040" progId="Equation.3">
                  <p:embed/>
                </p:oleObj>
              </mc:Choice>
              <mc:Fallback>
                <p:oleObj name="Equation" r:id="rId3" imgW="2234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1700213"/>
                        <a:ext cx="4495800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8" name="Object 4"/>
          <p:cNvGraphicFramePr>
            <a:graphicFrameLocks noChangeAspect="1"/>
          </p:cNvGraphicFramePr>
          <p:nvPr/>
        </p:nvGraphicFramePr>
        <p:xfrm>
          <a:off x="769938" y="2332038"/>
          <a:ext cx="46355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2" name="Equation" r:id="rId5" imgW="2831760" imgH="533160" progId="Equation.3">
                  <p:embed/>
                </p:oleObj>
              </mc:Choice>
              <mc:Fallback>
                <p:oleObj name="Equation" r:id="rId5" imgW="283176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2332038"/>
                        <a:ext cx="463550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9" name="Object 5"/>
          <p:cNvGraphicFramePr>
            <a:graphicFrameLocks noChangeAspect="1"/>
          </p:cNvGraphicFramePr>
          <p:nvPr/>
        </p:nvGraphicFramePr>
        <p:xfrm>
          <a:off x="744538" y="3541713"/>
          <a:ext cx="432911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3" name="Equation" r:id="rId7" imgW="2120760" imgH="583920" progId="Equation.3">
                  <p:embed/>
                </p:oleObj>
              </mc:Choice>
              <mc:Fallback>
                <p:oleObj name="Equation" r:id="rId7" imgW="212076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538" y="3541713"/>
                        <a:ext cx="4329112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0" name="Object 6"/>
          <p:cNvGraphicFramePr>
            <a:graphicFrameLocks noChangeAspect="1"/>
          </p:cNvGraphicFramePr>
          <p:nvPr/>
        </p:nvGraphicFramePr>
        <p:xfrm>
          <a:off x="727075" y="4784725"/>
          <a:ext cx="4240213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4" name="Equation" r:id="rId9" imgW="2108160" imgH="203040" progId="Equation.3">
                  <p:embed/>
                </p:oleObj>
              </mc:Choice>
              <mc:Fallback>
                <p:oleObj name="Equation" r:id="rId9" imgW="2108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" y="4784725"/>
                        <a:ext cx="4240213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1" name="Object 7"/>
          <p:cNvGraphicFramePr>
            <a:graphicFrameLocks noChangeAspect="1"/>
          </p:cNvGraphicFramePr>
          <p:nvPr/>
        </p:nvGraphicFramePr>
        <p:xfrm>
          <a:off x="5106988" y="4778375"/>
          <a:ext cx="1871662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5" name="Equation" r:id="rId11" imgW="1143000" imgH="355320" progId="Equation.3">
                  <p:embed/>
                </p:oleObj>
              </mc:Choice>
              <mc:Fallback>
                <p:oleObj name="Equation" r:id="rId11" imgW="114300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6988" y="4778375"/>
                        <a:ext cx="1871662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5195888" y="6613525"/>
            <a:ext cx="39481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* From Khurram Hassan-Shafique </a:t>
            </a:r>
            <a:r>
              <a:rPr lang="en-US" sz="1000">
                <a:solidFill>
                  <a:schemeClr val="tx2"/>
                </a:solidFill>
              </a:rPr>
              <a:t>CAP5415 Computer Vision 2003</a:t>
            </a:r>
          </a:p>
        </p:txBody>
      </p:sp>
    </p:spTree>
    <p:extLst>
      <p:ext uri="{BB962C8B-B14F-4D97-AF65-F5344CB8AC3E}">
        <p14:creationId xmlns:p14="http://schemas.microsoft.com/office/powerpoint/2010/main" val="360292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C021-8F98-4D47-B40D-98388F4DC7E0}" type="slidenum">
              <a:rPr lang="en-US"/>
              <a:pPr/>
              <a:t>9</a:t>
            </a:fld>
            <a:endParaRPr lang="en-US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7"/>
            <a:ext cx="8229600" cy="5135563"/>
          </a:xfrm>
        </p:spPr>
        <p:txBody>
          <a:bodyPr/>
          <a:lstStyle/>
          <a:p>
            <a:pPr marL="457200" indent="-457200"/>
            <a:r>
              <a:rPr lang="en-US" sz="2400"/>
              <a:t>It can be shown that </a:t>
            </a:r>
          </a:p>
          <a:p>
            <a:pPr marL="457200" indent="-457200">
              <a:buFontTx/>
              <a:buNone/>
            </a:pPr>
            <a:endParaRPr lang="en-US" sz="2400"/>
          </a:p>
          <a:p>
            <a:pPr marL="457200" indent="-457200">
              <a:buFontTx/>
              <a:buNone/>
            </a:pPr>
            <a:r>
              <a:rPr lang="en-US" sz="2400"/>
              <a:t>such that</a:t>
            </a:r>
          </a:p>
          <a:p>
            <a:pPr marL="457200" indent="-457200">
              <a:buFontTx/>
              <a:buNone/>
            </a:pPr>
            <a:endParaRPr lang="en-US" sz="2400"/>
          </a:p>
          <a:p>
            <a:pPr marL="457200" indent="-457200"/>
            <a:r>
              <a:rPr lang="en-US" sz="2400"/>
              <a:t>If </a:t>
            </a:r>
            <a:r>
              <a:rPr lang="en-US" sz="2400" i="1"/>
              <a:t>y</a:t>
            </a:r>
            <a:r>
              <a:rPr lang="en-US" sz="2400"/>
              <a:t> is allowed to take real values then the minimization can be done by solving the generalized eigenvalue system</a:t>
            </a:r>
            <a:endParaRPr lang="en-US" sz="280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49225"/>
            <a:ext cx="7772400" cy="841375"/>
          </a:xfrm>
          <a:noFill/>
          <a:ln/>
        </p:spPr>
        <p:txBody>
          <a:bodyPr anchor="b"/>
          <a:lstStyle/>
          <a:p>
            <a:r>
              <a:rPr lang="en-US" sz="4000" dirty="0"/>
              <a:t>Finding Minimum Normalized-Cut</a:t>
            </a:r>
          </a:p>
        </p:txBody>
      </p:sp>
      <p:graphicFrame>
        <p:nvGraphicFramePr>
          <p:cNvPr id="94212" name="Object 4"/>
          <p:cNvGraphicFramePr>
            <a:graphicFrameLocks noChangeAspect="1"/>
          </p:cNvGraphicFramePr>
          <p:nvPr/>
        </p:nvGraphicFramePr>
        <p:xfrm>
          <a:off x="3844925" y="1447800"/>
          <a:ext cx="327501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3" name="Equation" r:id="rId3" imgW="1815840" imgH="444240" progId="Equation.3">
                  <p:embed/>
                </p:oleObj>
              </mc:Choice>
              <mc:Fallback>
                <p:oleObj name="Equation" r:id="rId3" imgW="18158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4925" y="1447800"/>
                        <a:ext cx="3275013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3" name="Object 5"/>
          <p:cNvGraphicFramePr>
            <a:graphicFrameLocks noChangeAspect="1"/>
          </p:cNvGraphicFramePr>
          <p:nvPr/>
        </p:nvGraphicFramePr>
        <p:xfrm>
          <a:off x="1828800" y="2511425"/>
          <a:ext cx="459581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4" name="Equation" r:id="rId5" imgW="2184120" imgH="228600" progId="Equation.3">
                  <p:embed/>
                </p:oleObj>
              </mc:Choice>
              <mc:Fallback>
                <p:oleObj name="Equation" r:id="rId5" imgW="2184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511425"/>
                        <a:ext cx="4595813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4" name="Object 6"/>
          <p:cNvGraphicFramePr>
            <a:graphicFrameLocks noChangeAspect="1"/>
          </p:cNvGraphicFramePr>
          <p:nvPr/>
        </p:nvGraphicFramePr>
        <p:xfrm>
          <a:off x="3048000" y="4335463"/>
          <a:ext cx="23129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5" name="Equation" r:id="rId7" imgW="1054080" imgH="215640" progId="Equation.3">
                  <p:embed/>
                </p:oleObj>
              </mc:Choice>
              <mc:Fallback>
                <p:oleObj name="Equation" r:id="rId7" imgW="1054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335463"/>
                        <a:ext cx="23129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4922838" y="6613525"/>
            <a:ext cx="42211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* Slide from Khurram Hassan-Shafique </a:t>
            </a:r>
            <a:r>
              <a:rPr lang="en-US" sz="1000">
                <a:solidFill>
                  <a:schemeClr val="tx2"/>
                </a:solidFill>
              </a:rPr>
              <a:t>CAP5415 Computer Vision 2003</a:t>
            </a:r>
          </a:p>
        </p:txBody>
      </p:sp>
    </p:spTree>
    <p:extLst>
      <p:ext uri="{BB962C8B-B14F-4D97-AF65-F5344CB8AC3E}">
        <p14:creationId xmlns:p14="http://schemas.microsoft.com/office/powerpoint/2010/main" val="407060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5E7D-5526-43FC-9381-9268EFB24176}" type="slidenum">
              <a:rPr lang="en-US"/>
              <a:pPr/>
              <a:t>10</a:t>
            </a:fld>
            <a:endParaRPr lang="en-US"/>
          </a:p>
        </p:txBody>
      </p:sp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Algorithm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135563"/>
          </a:xfrm>
        </p:spPr>
        <p:txBody>
          <a:bodyPr/>
          <a:lstStyle/>
          <a:p>
            <a:pPr marL="457200" indent="-457200"/>
            <a:r>
              <a:rPr lang="en-US" sz="2400" dirty="0"/>
              <a:t>Compute matrices W &amp; D</a:t>
            </a:r>
          </a:p>
          <a:p>
            <a:pPr marL="457200" indent="-457200"/>
            <a:r>
              <a:rPr lang="en-US" sz="2400" dirty="0"/>
              <a:t>Solve                            for </a:t>
            </a:r>
            <a:r>
              <a:rPr lang="en-US" sz="2400" dirty="0" err="1"/>
              <a:t>eigen</a:t>
            </a:r>
            <a:r>
              <a:rPr lang="en-US" sz="2400" dirty="0"/>
              <a:t> vectors with the smallest </a:t>
            </a:r>
            <a:r>
              <a:rPr lang="en-US" sz="2400" dirty="0" err="1"/>
              <a:t>eigen</a:t>
            </a:r>
            <a:r>
              <a:rPr lang="en-US" sz="2400" dirty="0"/>
              <a:t> values</a:t>
            </a:r>
          </a:p>
          <a:p>
            <a:pPr marL="457200" indent="-457200"/>
            <a:r>
              <a:rPr lang="en-US" sz="2400" dirty="0"/>
              <a:t>Use the </a:t>
            </a:r>
            <a:r>
              <a:rPr lang="en-US" sz="2400" dirty="0" err="1"/>
              <a:t>eigen</a:t>
            </a:r>
            <a:r>
              <a:rPr lang="en-US" sz="2400" dirty="0"/>
              <a:t> vector with second smallest </a:t>
            </a:r>
            <a:r>
              <a:rPr lang="en-US" sz="2400" dirty="0" err="1"/>
              <a:t>eigen</a:t>
            </a:r>
            <a:r>
              <a:rPr lang="en-US" sz="2400" dirty="0"/>
              <a:t> value to bipartition the graph</a:t>
            </a:r>
          </a:p>
          <a:p>
            <a:pPr marL="457200" indent="-457200"/>
            <a:r>
              <a:rPr lang="en-US" sz="2400" dirty="0"/>
              <a:t>Recursively partition the segmented parts if necessary.</a:t>
            </a:r>
          </a:p>
        </p:txBody>
      </p:sp>
      <p:graphicFrame>
        <p:nvGraphicFramePr>
          <p:cNvPr id="952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608735"/>
              </p:ext>
            </p:extLst>
          </p:nvPr>
        </p:nvGraphicFramePr>
        <p:xfrm>
          <a:off x="1828800" y="1828277"/>
          <a:ext cx="1600200" cy="305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5" name="Equation" r:id="rId3" imgW="1054080" imgH="215640" progId="Equation.3">
                  <p:embed/>
                </p:oleObj>
              </mc:Choice>
              <mc:Fallback>
                <p:oleObj name="Equation" r:id="rId3" imgW="1054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828277"/>
                        <a:ext cx="1600200" cy="3053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4922838" y="6613525"/>
            <a:ext cx="42211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* Slide from Khurram Hassan-Shafique </a:t>
            </a:r>
            <a:r>
              <a:rPr lang="en-US" sz="1000">
                <a:solidFill>
                  <a:schemeClr val="tx2"/>
                </a:solidFill>
              </a:rPr>
              <a:t>CAP5415 Computer Vision 2003</a:t>
            </a:r>
          </a:p>
        </p:txBody>
      </p:sp>
    </p:spTree>
    <p:extLst>
      <p:ext uri="{BB962C8B-B14F-4D97-AF65-F5344CB8AC3E}">
        <p14:creationId xmlns:p14="http://schemas.microsoft.com/office/powerpoint/2010/main" val="349294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Recursive normalized cuts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Given an image or image sequence, set up a weighted graph: G=(V, E)</a:t>
            </a:r>
          </a:p>
          <a:p>
            <a:pPr marL="914400" lvl="1" indent="-514350">
              <a:buFont typeface="Arial" pitchFamily="34" charset="0"/>
              <a:buChar char="–"/>
              <a:defRPr/>
            </a:pPr>
            <a:r>
              <a:rPr lang="en-US" dirty="0" smtClean="0"/>
              <a:t>Vertex for each pixel</a:t>
            </a:r>
          </a:p>
          <a:p>
            <a:pPr marL="914400" lvl="1" indent="-514350">
              <a:buFont typeface="Arial" pitchFamily="34" charset="0"/>
              <a:buChar char="–"/>
              <a:defRPr/>
            </a:pPr>
            <a:r>
              <a:rPr lang="en-US" dirty="0" smtClean="0"/>
              <a:t>Edge weight for nearby pairs of pixels </a:t>
            </a:r>
          </a:p>
          <a:p>
            <a:pPr marL="914400" lvl="1" indent="-514350">
              <a:buFont typeface="Arial" pitchFamily="34" charset="0"/>
              <a:buChar char="–"/>
              <a:defRPr/>
            </a:pPr>
            <a:endParaRPr lang="en-US" dirty="0" smtClean="0"/>
          </a:p>
          <a:p>
            <a:pPr marL="514350" indent="-514350">
              <a:buFont typeface="Arial" pitchFamily="34" charset="0"/>
              <a:buAutoNum type="arabicPeriod" startAt="2"/>
              <a:defRPr/>
            </a:pPr>
            <a:r>
              <a:rPr lang="en-US" dirty="0" smtClean="0"/>
              <a:t>Solve for eigenvectors with the smallest </a:t>
            </a:r>
            <a:r>
              <a:rPr lang="en-US" dirty="0" err="1" smtClean="0"/>
              <a:t>eigenvalues</a:t>
            </a:r>
            <a:r>
              <a:rPr lang="en-US" dirty="0" smtClean="0"/>
              <a:t>: (D − W)y = </a:t>
            </a:r>
            <a:r>
              <a:rPr lang="el-GR" i="1" dirty="0" smtClean="0"/>
              <a:t>λ</a:t>
            </a:r>
            <a:r>
              <a:rPr lang="en-US" i="1" dirty="0" err="1" smtClean="0"/>
              <a:t>Dy</a:t>
            </a:r>
            <a:endParaRPr lang="en-US" i="1" dirty="0" smtClean="0"/>
          </a:p>
          <a:p>
            <a:pPr marL="914400" lvl="1" indent="-514350">
              <a:buFont typeface="Arial" pitchFamily="34" charset="0"/>
              <a:buChar char="–"/>
              <a:defRPr/>
            </a:pPr>
            <a:r>
              <a:rPr lang="en-US" dirty="0" smtClean="0"/>
              <a:t>Use the eigenvector with the second smallest </a:t>
            </a:r>
            <a:r>
              <a:rPr lang="en-US" dirty="0" err="1" smtClean="0"/>
              <a:t>eigenvalue</a:t>
            </a:r>
            <a:r>
              <a:rPr lang="en-US" dirty="0" smtClean="0"/>
              <a:t> to bipartition the graph</a:t>
            </a:r>
          </a:p>
          <a:p>
            <a:pPr marL="914400" lvl="1" indent="-514350">
              <a:buFont typeface="Arial" pitchFamily="34" charset="0"/>
              <a:buChar char="–"/>
              <a:defRPr/>
            </a:pPr>
            <a:r>
              <a:rPr lang="en-US" dirty="0" smtClean="0"/>
              <a:t>Note: this is an approximation</a:t>
            </a:r>
          </a:p>
          <a:p>
            <a:pPr marL="514350" indent="-514350">
              <a:buFont typeface="Arial" pitchFamily="34" charset="0"/>
              <a:buNone/>
              <a:defRPr/>
            </a:pPr>
            <a:endParaRPr lang="en-US" dirty="0" smtClean="0"/>
          </a:p>
          <a:p>
            <a:pPr marL="514350" indent="-514350">
              <a:buFont typeface="Arial" pitchFamily="34" charset="0"/>
              <a:buNone/>
              <a:defRPr/>
            </a:pPr>
            <a:r>
              <a:rPr lang="en-US" dirty="0" smtClean="0"/>
              <a:t>4.   Recursively repartition the segmented parts if necessary</a:t>
            </a: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81200" y="6211888"/>
            <a:ext cx="6781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i="1">
              <a:hlinkClick r:id="rId2"/>
            </a:endParaRPr>
          </a:p>
          <a:p>
            <a:r>
              <a:rPr lang="en-US" i="1">
                <a:hlinkClick r:id="rId2"/>
              </a:rPr>
              <a:t>http://www.cs.berkeley.edu/~malik/papers/SM-n</a:t>
            </a:r>
            <a:r>
              <a:rPr lang="en-US" b="1" i="1">
                <a:hlinkClick r:id="rId2"/>
              </a:rPr>
              <a:t>cut</a:t>
            </a:r>
            <a:r>
              <a:rPr lang="en-US" i="1">
                <a:hlinkClick r:id="rId2"/>
              </a:rPr>
              <a:t>.pdf</a:t>
            </a:r>
            <a:endParaRPr lang="en-US" i="1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90600" y="6488113"/>
            <a:ext cx="954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Details: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Normalized cuts results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71600"/>
            <a:ext cx="668496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Graph cuts segmentation</a:t>
            </a:r>
          </a:p>
        </p:txBody>
      </p:sp>
      <p:grpSp>
        <p:nvGrpSpPr>
          <p:cNvPr id="22531" name="Group 36"/>
          <p:cNvGrpSpPr>
            <a:grpSpLocks/>
          </p:cNvGrpSpPr>
          <p:nvPr/>
        </p:nvGrpSpPr>
        <p:grpSpPr bwMode="auto">
          <a:xfrm>
            <a:off x="762000" y="2438400"/>
            <a:ext cx="3429000" cy="2260600"/>
            <a:chOff x="2924" y="349"/>
            <a:chExt cx="1296" cy="848"/>
          </a:xfrm>
        </p:grpSpPr>
        <p:pic>
          <p:nvPicPr>
            <p:cNvPr id="22536" name="Picture 33" descr="15309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349"/>
              <a:ext cx="1292" cy="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7" name="Freeform 35"/>
            <p:cNvSpPr>
              <a:spLocks/>
            </p:cNvSpPr>
            <p:nvPr/>
          </p:nvSpPr>
          <p:spPr bwMode="auto">
            <a:xfrm>
              <a:off x="2924" y="447"/>
              <a:ext cx="977" cy="714"/>
            </a:xfrm>
            <a:custGeom>
              <a:avLst/>
              <a:gdLst>
                <a:gd name="T0" fmla="*/ 202 w 977"/>
                <a:gd name="T1" fmla="*/ 315 h 714"/>
                <a:gd name="T2" fmla="*/ 46 w 977"/>
                <a:gd name="T3" fmla="*/ 354 h 714"/>
                <a:gd name="T4" fmla="*/ 7 w 977"/>
                <a:gd name="T5" fmla="*/ 339 h 714"/>
                <a:gd name="T6" fmla="*/ 52 w 977"/>
                <a:gd name="T7" fmla="*/ 225 h 714"/>
                <a:gd name="T8" fmla="*/ 94 w 977"/>
                <a:gd name="T9" fmla="*/ 186 h 714"/>
                <a:gd name="T10" fmla="*/ 127 w 977"/>
                <a:gd name="T11" fmla="*/ 165 h 714"/>
                <a:gd name="T12" fmla="*/ 193 w 977"/>
                <a:gd name="T13" fmla="*/ 141 h 714"/>
                <a:gd name="T14" fmla="*/ 355 w 977"/>
                <a:gd name="T15" fmla="*/ 120 h 714"/>
                <a:gd name="T16" fmla="*/ 487 w 977"/>
                <a:gd name="T17" fmla="*/ 132 h 714"/>
                <a:gd name="T18" fmla="*/ 568 w 977"/>
                <a:gd name="T19" fmla="*/ 144 h 714"/>
                <a:gd name="T20" fmla="*/ 712 w 977"/>
                <a:gd name="T21" fmla="*/ 75 h 714"/>
                <a:gd name="T22" fmla="*/ 754 w 977"/>
                <a:gd name="T23" fmla="*/ 27 h 714"/>
                <a:gd name="T24" fmla="*/ 862 w 977"/>
                <a:gd name="T25" fmla="*/ 0 h 714"/>
                <a:gd name="T26" fmla="*/ 904 w 977"/>
                <a:gd name="T27" fmla="*/ 39 h 714"/>
                <a:gd name="T28" fmla="*/ 916 w 977"/>
                <a:gd name="T29" fmla="*/ 57 h 714"/>
                <a:gd name="T30" fmla="*/ 922 w 977"/>
                <a:gd name="T31" fmla="*/ 66 h 714"/>
                <a:gd name="T32" fmla="*/ 934 w 977"/>
                <a:gd name="T33" fmla="*/ 210 h 714"/>
                <a:gd name="T34" fmla="*/ 949 w 977"/>
                <a:gd name="T35" fmla="*/ 462 h 714"/>
                <a:gd name="T36" fmla="*/ 967 w 977"/>
                <a:gd name="T37" fmla="*/ 621 h 714"/>
                <a:gd name="T38" fmla="*/ 916 w 977"/>
                <a:gd name="T39" fmla="*/ 711 h 714"/>
                <a:gd name="T40" fmla="*/ 880 w 977"/>
                <a:gd name="T41" fmla="*/ 702 h 714"/>
                <a:gd name="T42" fmla="*/ 862 w 977"/>
                <a:gd name="T43" fmla="*/ 696 h 714"/>
                <a:gd name="T44" fmla="*/ 829 w 977"/>
                <a:gd name="T45" fmla="*/ 651 h 714"/>
                <a:gd name="T46" fmla="*/ 790 w 977"/>
                <a:gd name="T47" fmla="*/ 570 h 714"/>
                <a:gd name="T48" fmla="*/ 748 w 977"/>
                <a:gd name="T49" fmla="*/ 480 h 714"/>
                <a:gd name="T50" fmla="*/ 691 w 977"/>
                <a:gd name="T51" fmla="*/ 369 h 714"/>
                <a:gd name="T52" fmla="*/ 643 w 977"/>
                <a:gd name="T53" fmla="*/ 351 h 714"/>
                <a:gd name="T54" fmla="*/ 511 w 977"/>
                <a:gd name="T55" fmla="*/ 378 h 714"/>
                <a:gd name="T56" fmla="*/ 382 w 977"/>
                <a:gd name="T57" fmla="*/ 366 h 714"/>
                <a:gd name="T58" fmla="*/ 223 w 977"/>
                <a:gd name="T59" fmla="*/ 318 h 714"/>
                <a:gd name="T60" fmla="*/ 202 w 977"/>
                <a:gd name="T61" fmla="*/ 315 h 71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7"/>
                <a:gd name="T94" fmla="*/ 0 h 714"/>
                <a:gd name="T95" fmla="*/ 977 w 977"/>
                <a:gd name="T96" fmla="*/ 714 h 71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7" h="714">
                  <a:moveTo>
                    <a:pt x="202" y="315"/>
                  </a:moveTo>
                  <a:cubicBezTo>
                    <a:pt x="149" y="319"/>
                    <a:pt x="99" y="343"/>
                    <a:pt x="46" y="354"/>
                  </a:cubicBezTo>
                  <a:cubicBezTo>
                    <a:pt x="26" y="352"/>
                    <a:pt x="17" y="355"/>
                    <a:pt x="7" y="339"/>
                  </a:cubicBezTo>
                  <a:cubicBezTo>
                    <a:pt x="9" y="279"/>
                    <a:pt x="0" y="251"/>
                    <a:pt x="52" y="225"/>
                  </a:cubicBezTo>
                  <a:cubicBezTo>
                    <a:pt x="62" y="210"/>
                    <a:pt x="79" y="196"/>
                    <a:pt x="94" y="186"/>
                  </a:cubicBezTo>
                  <a:cubicBezTo>
                    <a:pt x="101" y="175"/>
                    <a:pt x="114" y="169"/>
                    <a:pt x="127" y="165"/>
                  </a:cubicBezTo>
                  <a:cubicBezTo>
                    <a:pt x="145" y="147"/>
                    <a:pt x="169" y="145"/>
                    <a:pt x="193" y="141"/>
                  </a:cubicBezTo>
                  <a:cubicBezTo>
                    <a:pt x="247" y="133"/>
                    <a:pt x="301" y="127"/>
                    <a:pt x="355" y="120"/>
                  </a:cubicBezTo>
                  <a:cubicBezTo>
                    <a:pt x="411" y="122"/>
                    <a:pt x="438" y="125"/>
                    <a:pt x="487" y="132"/>
                  </a:cubicBezTo>
                  <a:cubicBezTo>
                    <a:pt x="512" y="140"/>
                    <a:pt x="541" y="141"/>
                    <a:pt x="568" y="144"/>
                  </a:cubicBezTo>
                  <a:cubicBezTo>
                    <a:pt x="652" y="141"/>
                    <a:pt x="648" y="118"/>
                    <a:pt x="712" y="75"/>
                  </a:cubicBezTo>
                  <a:cubicBezTo>
                    <a:pt x="719" y="64"/>
                    <a:pt x="743" y="34"/>
                    <a:pt x="754" y="27"/>
                  </a:cubicBezTo>
                  <a:cubicBezTo>
                    <a:pt x="768" y="6"/>
                    <a:pt x="837" y="6"/>
                    <a:pt x="862" y="0"/>
                  </a:cubicBezTo>
                  <a:cubicBezTo>
                    <a:pt x="884" y="2"/>
                    <a:pt x="886" y="27"/>
                    <a:pt x="904" y="39"/>
                  </a:cubicBezTo>
                  <a:cubicBezTo>
                    <a:pt x="908" y="45"/>
                    <a:pt x="912" y="51"/>
                    <a:pt x="916" y="57"/>
                  </a:cubicBezTo>
                  <a:cubicBezTo>
                    <a:pt x="918" y="60"/>
                    <a:pt x="922" y="66"/>
                    <a:pt x="922" y="66"/>
                  </a:cubicBezTo>
                  <a:cubicBezTo>
                    <a:pt x="927" y="114"/>
                    <a:pt x="931" y="162"/>
                    <a:pt x="934" y="210"/>
                  </a:cubicBezTo>
                  <a:cubicBezTo>
                    <a:pt x="929" y="294"/>
                    <a:pt x="922" y="381"/>
                    <a:pt x="949" y="462"/>
                  </a:cubicBezTo>
                  <a:cubicBezTo>
                    <a:pt x="957" y="515"/>
                    <a:pt x="963" y="568"/>
                    <a:pt x="967" y="621"/>
                  </a:cubicBezTo>
                  <a:cubicBezTo>
                    <a:pt x="964" y="703"/>
                    <a:pt x="977" y="696"/>
                    <a:pt x="916" y="711"/>
                  </a:cubicBezTo>
                  <a:cubicBezTo>
                    <a:pt x="858" y="705"/>
                    <a:pt x="908" y="714"/>
                    <a:pt x="880" y="702"/>
                  </a:cubicBezTo>
                  <a:cubicBezTo>
                    <a:pt x="874" y="699"/>
                    <a:pt x="862" y="696"/>
                    <a:pt x="862" y="696"/>
                  </a:cubicBezTo>
                  <a:cubicBezTo>
                    <a:pt x="851" y="680"/>
                    <a:pt x="840" y="667"/>
                    <a:pt x="829" y="651"/>
                  </a:cubicBezTo>
                  <a:cubicBezTo>
                    <a:pt x="812" y="626"/>
                    <a:pt x="817" y="588"/>
                    <a:pt x="790" y="570"/>
                  </a:cubicBezTo>
                  <a:cubicBezTo>
                    <a:pt x="780" y="539"/>
                    <a:pt x="766" y="507"/>
                    <a:pt x="748" y="480"/>
                  </a:cubicBezTo>
                  <a:cubicBezTo>
                    <a:pt x="742" y="449"/>
                    <a:pt x="718" y="387"/>
                    <a:pt x="691" y="369"/>
                  </a:cubicBezTo>
                  <a:cubicBezTo>
                    <a:pt x="674" y="349"/>
                    <a:pt x="673" y="349"/>
                    <a:pt x="643" y="351"/>
                  </a:cubicBezTo>
                  <a:cubicBezTo>
                    <a:pt x="613" y="353"/>
                    <a:pt x="554" y="376"/>
                    <a:pt x="511" y="378"/>
                  </a:cubicBezTo>
                  <a:cubicBezTo>
                    <a:pt x="470" y="376"/>
                    <a:pt x="423" y="378"/>
                    <a:pt x="382" y="366"/>
                  </a:cubicBezTo>
                  <a:cubicBezTo>
                    <a:pt x="327" y="350"/>
                    <a:pt x="282" y="323"/>
                    <a:pt x="223" y="318"/>
                  </a:cubicBezTo>
                  <a:cubicBezTo>
                    <a:pt x="206" y="315"/>
                    <a:pt x="213" y="315"/>
                    <a:pt x="202" y="315"/>
                  </a:cubicBezTo>
                  <a:close/>
                </a:path>
              </a:pathLst>
            </a:custGeom>
            <a:noFill/>
            <a:ln w="349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2532" name="Group 39"/>
          <p:cNvGrpSpPr>
            <a:grpSpLocks noChangeAspect="1"/>
          </p:cNvGrpSpPr>
          <p:nvPr/>
        </p:nvGrpSpPr>
        <p:grpSpPr bwMode="auto">
          <a:xfrm>
            <a:off x="5181600" y="2438400"/>
            <a:ext cx="3402013" cy="2286000"/>
            <a:chOff x="2854" y="3039"/>
            <a:chExt cx="1292" cy="868"/>
          </a:xfrm>
        </p:grpSpPr>
        <p:sp>
          <p:nvSpPr>
            <p:cNvPr id="22534" name="Rectangle 38"/>
            <p:cNvSpPr>
              <a:spLocks noChangeArrowheads="1"/>
            </p:cNvSpPr>
            <p:nvPr/>
          </p:nvSpPr>
          <p:spPr bwMode="auto">
            <a:xfrm>
              <a:off x="2854" y="3041"/>
              <a:ext cx="1292" cy="8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pic>
          <p:nvPicPr>
            <p:cNvPr id="22535" name="Picture 30" descr="o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3" y="3039"/>
              <a:ext cx="1218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ight Arrow 9"/>
          <p:cNvSpPr/>
          <p:nvPr/>
        </p:nvSpPr>
        <p:spPr>
          <a:xfrm>
            <a:off x="4343400" y="3429000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7" t="17133" r="14721"/>
          <a:stretch/>
        </p:blipFill>
        <p:spPr bwMode="auto">
          <a:xfrm>
            <a:off x="228600" y="533399"/>
            <a:ext cx="8789160" cy="5825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20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8" t="16891" r="15246"/>
          <a:stretch/>
        </p:blipFill>
        <p:spPr bwMode="auto">
          <a:xfrm>
            <a:off x="304799" y="228600"/>
            <a:ext cx="8693625" cy="584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56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6" t="16503" r="16610"/>
          <a:stretch/>
        </p:blipFill>
        <p:spPr bwMode="auto">
          <a:xfrm>
            <a:off x="381000" y="379010"/>
            <a:ext cx="8461612" cy="586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91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8" t="17085" r="15457"/>
          <a:stretch/>
        </p:blipFill>
        <p:spPr bwMode="auto">
          <a:xfrm>
            <a:off x="152400" y="76200"/>
            <a:ext cx="8802806" cy="582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96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2" t="17862" r="15562"/>
          <a:stretch/>
        </p:blipFill>
        <p:spPr bwMode="auto">
          <a:xfrm>
            <a:off x="304800" y="304800"/>
            <a:ext cx="8693624" cy="577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27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6" t="17862" r="16716"/>
          <a:stretch/>
        </p:blipFill>
        <p:spPr bwMode="auto">
          <a:xfrm>
            <a:off x="304800" y="391236"/>
            <a:ext cx="8447964" cy="577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56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2" t="18250" r="17345"/>
          <a:stretch/>
        </p:blipFill>
        <p:spPr bwMode="auto">
          <a:xfrm>
            <a:off x="381000" y="457200"/>
            <a:ext cx="8434318" cy="574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0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2" t="18445" r="16715"/>
          <a:stretch/>
        </p:blipFill>
        <p:spPr bwMode="auto">
          <a:xfrm>
            <a:off x="452651" y="381000"/>
            <a:ext cx="8488908" cy="573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34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2" t="16503" r="25526"/>
          <a:stretch/>
        </p:blipFill>
        <p:spPr bwMode="auto">
          <a:xfrm>
            <a:off x="838200" y="309349"/>
            <a:ext cx="7397086" cy="586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5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Markov Random Fields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62000" y="6148388"/>
          <a:ext cx="7405688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Equation" r:id="rId3" imgW="3708360" imgH="355320" progId="Equation.3">
                  <p:embed/>
                </p:oleObj>
              </mc:Choice>
              <mc:Fallback>
                <p:oleObj name="Equation" r:id="rId3" imgW="3708360" imgH="3553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6148388"/>
                        <a:ext cx="7405688" cy="709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Oval 12"/>
          <p:cNvSpPr/>
          <p:nvPr/>
        </p:nvSpPr>
        <p:spPr>
          <a:xfrm>
            <a:off x="1524000" y="16002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895600" y="16002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524000" y="28194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6" name="Straight Connector 15"/>
          <p:cNvCxnSpPr>
            <a:stCxn id="13" idx="6"/>
            <a:endCxn id="14" idx="2"/>
          </p:cNvCxnSpPr>
          <p:nvPr/>
        </p:nvCxnSpPr>
        <p:spPr>
          <a:xfrm>
            <a:off x="2286000" y="19812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3" idx="4"/>
            <a:endCxn id="15" idx="0"/>
          </p:cNvCxnSpPr>
          <p:nvPr/>
        </p:nvCxnSpPr>
        <p:spPr>
          <a:xfrm rot="5400000">
            <a:off x="1676401" y="2590800"/>
            <a:ext cx="45720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895600" y="28194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3048001" y="2590800"/>
            <a:ext cx="45720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86000" y="32766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302125" y="1652588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673725" y="1652588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4302125" y="2871788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24" name="Straight Connector 23"/>
          <p:cNvCxnSpPr>
            <a:stCxn id="21" idx="6"/>
            <a:endCxn id="22" idx="2"/>
          </p:cNvCxnSpPr>
          <p:nvPr/>
        </p:nvCxnSpPr>
        <p:spPr>
          <a:xfrm>
            <a:off x="5064125" y="2033588"/>
            <a:ext cx="6096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1" idx="4"/>
            <a:endCxn id="23" idx="0"/>
          </p:cNvCxnSpPr>
          <p:nvPr/>
        </p:nvCxnSpPr>
        <p:spPr>
          <a:xfrm rot="5400000">
            <a:off x="4455319" y="2643981"/>
            <a:ext cx="457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673725" y="2871788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27" name="Straight Connector 26"/>
          <p:cNvCxnSpPr>
            <a:stCxn id="22" idx="4"/>
            <a:endCxn id="26" idx="0"/>
          </p:cNvCxnSpPr>
          <p:nvPr/>
        </p:nvCxnSpPr>
        <p:spPr>
          <a:xfrm rot="5400000">
            <a:off x="5826919" y="2643981"/>
            <a:ext cx="457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064125" y="3328988"/>
            <a:ext cx="6096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524000" y="4062413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30" name="Straight Connector 29"/>
          <p:cNvCxnSpPr>
            <a:endCxn id="29" idx="0"/>
          </p:cNvCxnSpPr>
          <p:nvPr/>
        </p:nvCxnSpPr>
        <p:spPr>
          <a:xfrm rot="5400000">
            <a:off x="1676401" y="3832225"/>
            <a:ext cx="45720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2895600" y="4062413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3048001" y="3832225"/>
            <a:ext cx="45720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286000" y="4519613"/>
            <a:ext cx="6096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4302125" y="41148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35" name="Straight Connector 34"/>
          <p:cNvCxnSpPr>
            <a:endCxn id="34" idx="0"/>
          </p:cNvCxnSpPr>
          <p:nvPr/>
        </p:nvCxnSpPr>
        <p:spPr>
          <a:xfrm rot="5400000">
            <a:off x="4455319" y="3886994"/>
            <a:ext cx="457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5673725" y="41148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37" name="Straight Connector 36"/>
          <p:cNvCxnSpPr>
            <a:endCxn id="36" idx="0"/>
          </p:cNvCxnSpPr>
          <p:nvPr/>
        </p:nvCxnSpPr>
        <p:spPr>
          <a:xfrm rot="5400000">
            <a:off x="5826919" y="3886994"/>
            <a:ext cx="457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064125" y="45720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675063" y="19812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675063" y="32766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675063" y="4519613"/>
            <a:ext cx="6096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TextBox 43"/>
          <p:cNvSpPr txBox="1">
            <a:spLocks noChangeArrowheads="1"/>
          </p:cNvSpPr>
          <p:nvPr/>
        </p:nvSpPr>
        <p:spPr bwMode="auto">
          <a:xfrm>
            <a:off x="6629400" y="1219200"/>
            <a:ext cx="2103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Node y</a:t>
            </a:r>
            <a:r>
              <a:rPr lang="en-US" baseline="-25000"/>
              <a:t>i</a:t>
            </a:r>
            <a:r>
              <a:rPr lang="en-US"/>
              <a:t>: pixel label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rot="5400000">
            <a:off x="6438900" y="1638300"/>
            <a:ext cx="2286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0800000" flipV="1">
            <a:off x="6324600" y="2590800"/>
            <a:ext cx="68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" name="TextBox 43"/>
          <p:cNvSpPr txBox="1">
            <a:spLocks noChangeArrowheads="1"/>
          </p:cNvSpPr>
          <p:nvPr/>
        </p:nvSpPr>
        <p:spPr bwMode="auto">
          <a:xfrm>
            <a:off x="7010400" y="1905000"/>
            <a:ext cx="2133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Edge: constrained pairs</a:t>
            </a:r>
          </a:p>
        </p:txBody>
      </p:sp>
      <p:sp>
        <p:nvSpPr>
          <p:cNvPr id="1061" name="TextBox 45"/>
          <p:cNvSpPr txBox="1">
            <a:spLocks noChangeArrowheads="1"/>
          </p:cNvSpPr>
          <p:nvPr/>
        </p:nvSpPr>
        <p:spPr bwMode="auto">
          <a:xfrm>
            <a:off x="1600200" y="5334000"/>
            <a:ext cx="2743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Cost to assign a label to each pixel</a:t>
            </a:r>
          </a:p>
        </p:txBody>
      </p:sp>
      <p:sp>
        <p:nvSpPr>
          <p:cNvPr id="1062" name="TextBox 46"/>
          <p:cNvSpPr txBox="1">
            <a:spLocks noChangeArrowheads="1"/>
          </p:cNvSpPr>
          <p:nvPr/>
        </p:nvSpPr>
        <p:spPr bwMode="auto">
          <a:xfrm>
            <a:off x="5257800" y="5410200"/>
            <a:ext cx="34972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Cost to assign a pair of labels to connected pixels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3429000" y="5791200"/>
            <a:ext cx="6858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6200000" flipH="1">
            <a:off x="7239000" y="5867400"/>
            <a:ext cx="304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Markov Random Fields</a:t>
            </a:r>
          </a:p>
        </p:txBody>
      </p:sp>
      <p:sp>
        <p:nvSpPr>
          <p:cNvPr id="2052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990600"/>
          </a:xfrm>
        </p:spPr>
        <p:txBody>
          <a:bodyPr/>
          <a:lstStyle/>
          <a:p>
            <a:r>
              <a:rPr lang="en-US" smtClean="0"/>
              <a:t>Example: “label smoothing” grid</a:t>
            </a:r>
          </a:p>
        </p:txBody>
      </p:sp>
      <p:sp>
        <p:nvSpPr>
          <p:cNvPr id="47" name="Oval 46"/>
          <p:cNvSpPr/>
          <p:nvPr/>
        </p:nvSpPr>
        <p:spPr>
          <a:xfrm>
            <a:off x="1411288" y="20574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2782888" y="20574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1411288" y="32766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50" name="Straight Connector 49"/>
          <p:cNvCxnSpPr>
            <a:stCxn id="47" idx="6"/>
            <a:endCxn id="48" idx="2"/>
          </p:cNvCxnSpPr>
          <p:nvPr/>
        </p:nvCxnSpPr>
        <p:spPr>
          <a:xfrm>
            <a:off x="2173288" y="24384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7" idx="4"/>
            <a:endCxn id="49" idx="0"/>
          </p:cNvCxnSpPr>
          <p:nvPr/>
        </p:nvCxnSpPr>
        <p:spPr>
          <a:xfrm rot="5400000">
            <a:off x="1563688" y="3048000"/>
            <a:ext cx="45720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2782888" y="32766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53" name="Straight Connector 52"/>
          <p:cNvCxnSpPr/>
          <p:nvPr/>
        </p:nvCxnSpPr>
        <p:spPr>
          <a:xfrm rot="5400000">
            <a:off x="2935288" y="3048000"/>
            <a:ext cx="45720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173288" y="37338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4189413" y="2109788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5561013" y="2109788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4189413" y="3328988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58" name="Straight Connector 57"/>
          <p:cNvCxnSpPr>
            <a:stCxn id="55" idx="6"/>
            <a:endCxn id="56" idx="2"/>
          </p:cNvCxnSpPr>
          <p:nvPr/>
        </p:nvCxnSpPr>
        <p:spPr>
          <a:xfrm>
            <a:off x="4951413" y="2490788"/>
            <a:ext cx="6096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5" idx="4"/>
            <a:endCxn id="57" idx="0"/>
          </p:cNvCxnSpPr>
          <p:nvPr/>
        </p:nvCxnSpPr>
        <p:spPr>
          <a:xfrm rot="5400000">
            <a:off x="4342607" y="3101181"/>
            <a:ext cx="4572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5561013" y="3328988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61" name="Straight Connector 60"/>
          <p:cNvCxnSpPr>
            <a:stCxn id="56" idx="4"/>
            <a:endCxn id="60" idx="0"/>
          </p:cNvCxnSpPr>
          <p:nvPr/>
        </p:nvCxnSpPr>
        <p:spPr>
          <a:xfrm rot="5400000">
            <a:off x="5714207" y="3101181"/>
            <a:ext cx="4572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951413" y="3786188"/>
            <a:ext cx="6096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1411288" y="4519613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64" name="Straight Connector 63"/>
          <p:cNvCxnSpPr>
            <a:endCxn id="63" idx="0"/>
          </p:cNvCxnSpPr>
          <p:nvPr/>
        </p:nvCxnSpPr>
        <p:spPr>
          <a:xfrm rot="5400000">
            <a:off x="1563688" y="4289425"/>
            <a:ext cx="45720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>
            <a:off x="2782888" y="4519613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66" name="Straight Connector 65"/>
          <p:cNvCxnSpPr/>
          <p:nvPr/>
        </p:nvCxnSpPr>
        <p:spPr>
          <a:xfrm rot="5400000">
            <a:off x="2935288" y="4289425"/>
            <a:ext cx="45720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2173288" y="4976813"/>
            <a:ext cx="6096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4189413" y="45720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69" name="Straight Connector 68"/>
          <p:cNvCxnSpPr>
            <a:endCxn id="68" idx="0"/>
          </p:cNvCxnSpPr>
          <p:nvPr/>
        </p:nvCxnSpPr>
        <p:spPr>
          <a:xfrm rot="5400000">
            <a:off x="4342607" y="4344194"/>
            <a:ext cx="4572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5561013" y="45720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71" name="Straight Connector 70"/>
          <p:cNvCxnSpPr>
            <a:endCxn id="70" idx="0"/>
          </p:cNvCxnSpPr>
          <p:nvPr/>
        </p:nvCxnSpPr>
        <p:spPr>
          <a:xfrm rot="5400000">
            <a:off x="5714207" y="4344194"/>
            <a:ext cx="4572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951413" y="50292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562350" y="24384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3562350" y="3733800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562350" y="4976813"/>
            <a:ext cx="6096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2" name="TextBox 43"/>
          <p:cNvSpPr txBox="1">
            <a:spLocks noChangeArrowheads="1"/>
          </p:cNvSpPr>
          <p:nvPr/>
        </p:nvSpPr>
        <p:spPr bwMode="auto">
          <a:xfrm>
            <a:off x="6516688" y="9144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Unary potential</a:t>
            </a:r>
          </a:p>
        </p:txBody>
      </p:sp>
      <p:cxnSp>
        <p:nvCxnSpPr>
          <p:cNvPr id="77" name="Straight Arrow Connector 76"/>
          <p:cNvCxnSpPr/>
          <p:nvPr/>
        </p:nvCxnSpPr>
        <p:spPr>
          <a:xfrm rot="5400000">
            <a:off x="6326188" y="2095500"/>
            <a:ext cx="2286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4" name="TextBox 46"/>
          <p:cNvSpPr txBox="1">
            <a:spLocks noChangeArrowheads="1"/>
          </p:cNvSpPr>
          <p:nvPr/>
        </p:nvSpPr>
        <p:spPr bwMode="auto">
          <a:xfrm>
            <a:off x="6821488" y="3048000"/>
            <a:ext cx="11080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    0    1</a:t>
            </a:r>
          </a:p>
          <a:p>
            <a:pPr eaLnBrk="1" hangingPunct="1"/>
            <a:r>
              <a:rPr lang="en-US"/>
              <a:t>0  0    K	</a:t>
            </a:r>
          </a:p>
          <a:p>
            <a:pPr eaLnBrk="1" hangingPunct="1"/>
            <a:r>
              <a:rPr lang="en-US"/>
              <a:t>1  K    0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 rot="10800000" flipV="1">
            <a:off x="6211888" y="3048000"/>
            <a:ext cx="68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7050088" y="3352800"/>
            <a:ext cx="83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5400000">
            <a:off x="6684169" y="3620294"/>
            <a:ext cx="83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8" name="TextBox 54"/>
          <p:cNvSpPr txBox="1">
            <a:spLocks noChangeArrowheads="1"/>
          </p:cNvSpPr>
          <p:nvPr/>
        </p:nvSpPr>
        <p:spPr bwMode="auto">
          <a:xfrm>
            <a:off x="6973888" y="2667000"/>
            <a:ext cx="20177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Pairwise Potential</a:t>
            </a:r>
          </a:p>
        </p:txBody>
      </p:sp>
      <p:sp>
        <p:nvSpPr>
          <p:cNvPr id="2089" name="TextBox 82"/>
          <p:cNvSpPr txBox="1">
            <a:spLocks noChangeArrowheads="1"/>
          </p:cNvSpPr>
          <p:nvPr/>
        </p:nvSpPr>
        <p:spPr bwMode="auto">
          <a:xfrm>
            <a:off x="6669088" y="1371600"/>
            <a:ext cx="23796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0: -logP(y</a:t>
            </a:r>
            <a:r>
              <a:rPr lang="en-US" baseline="-25000"/>
              <a:t>i</a:t>
            </a:r>
            <a:r>
              <a:rPr lang="en-US"/>
              <a:t> = 0 ; data)</a:t>
            </a:r>
          </a:p>
          <a:p>
            <a:pPr eaLnBrk="1" hangingPunct="1"/>
            <a:r>
              <a:rPr lang="en-US"/>
              <a:t>1: -logP(y</a:t>
            </a:r>
            <a:r>
              <a:rPr lang="en-US" baseline="-25000"/>
              <a:t>i</a:t>
            </a:r>
            <a:r>
              <a:rPr lang="en-US"/>
              <a:t> = 1 ; data) 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62000" y="6148388"/>
          <a:ext cx="7405688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Equation" r:id="rId3" imgW="3708360" imgH="355320" progId="Equation.3">
                  <p:embed/>
                </p:oleObj>
              </mc:Choice>
              <mc:Fallback>
                <p:oleObj name="Equation" r:id="rId3" imgW="3708360" imgH="3553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6148388"/>
                        <a:ext cx="7405688" cy="709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/>
          <p:cNvSpPr/>
          <p:nvPr/>
        </p:nvSpPr>
        <p:spPr>
          <a:xfrm>
            <a:off x="4648200" y="5029200"/>
            <a:ext cx="914400" cy="457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36" name="Straight Connector 135"/>
          <p:cNvCxnSpPr/>
          <p:nvPr/>
        </p:nvCxnSpPr>
        <p:spPr>
          <a:xfrm rot="5400000">
            <a:off x="4953000" y="3733800"/>
            <a:ext cx="167640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rot="10800000" flipV="1">
            <a:off x="5086350" y="3657600"/>
            <a:ext cx="2381250" cy="16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2971800" y="3733800"/>
            <a:ext cx="21336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16200000" flipH="1">
            <a:off x="3962400" y="4114800"/>
            <a:ext cx="129540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rot="5400000">
            <a:off x="4686300" y="4533900"/>
            <a:ext cx="11430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rot="10800000" flipV="1">
            <a:off x="5105400" y="4343400"/>
            <a:ext cx="1524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rot="5400000">
            <a:off x="4762500" y="4152900"/>
            <a:ext cx="14478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rot="16200000" flipH="1">
            <a:off x="4076700" y="4229100"/>
            <a:ext cx="16764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Solving MRFs with graph cuts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2860675" y="2057400"/>
            <a:ext cx="4911725" cy="3276600"/>
            <a:chOff x="1411287" y="2057400"/>
            <a:chExt cx="4911725" cy="3276600"/>
          </a:xfrm>
          <a:scene3d>
            <a:camera prst="isometricOffAxis2Top"/>
            <a:lightRig rig="threePt" dir="t"/>
          </a:scene3d>
        </p:grpSpPr>
        <p:sp>
          <p:nvSpPr>
            <p:cNvPr id="47" name="Oval 46"/>
            <p:cNvSpPr/>
            <p:nvPr/>
          </p:nvSpPr>
          <p:spPr>
            <a:xfrm>
              <a:off x="1411287" y="20574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2782887" y="20574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9" name="Oval 48"/>
            <p:cNvSpPr/>
            <p:nvPr/>
          </p:nvSpPr>
          <p:spPr>
            <a:xfrm>
              <a:off x="1411287" y="32766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0" name="Straight Connector 49"/>
            <p:cNvCxnSpPr>
              <a:stCxn id="47" idx="6"/>
              <a:endCxn id="48" idx="2"/>
            </p:cNvCxnSpPr>
            <p:nvPr/>
          </p:nvCxnSpPr>
          <p:spPr>
            <a:xfrm>
              <a:off x="2173287" y="2438400"/>
              <a:ext cx="6096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7" idx="4"/>
              <a:endCxn id="49" idx="0"/>
            </p:cNvCxnSpPr>
            <p:nvPr/>
          </p:nvCxnSpPr>
          <p:spPr>
            <a:xfrm rot="5400000">
              <a:off x="1563688" y="3048000"/>
              <a:ext cx="457200" cy="31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/>
            <p:cNvSpPr/>
            <p:nvPr/>
          </p:nvSpPr>
          <p:spPr>
            <a:xfrm>
              <a:off x="2782887" y="32766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3" name="Straight Connector 52"/>
            <p:cNvCxnSpPr/>
            <p:nvPr/>
          </p:nvCxnSpPr>
          <p:spPr>
            <a:xfrm rot="5400000">
              <a:off x="2935288" y="3048000"/>
              <a:ext cx="457200" cy="31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173287" y="3733800"/>
              <a:ext cx="6096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/>
            <p:cNvSpPr/>
            <p:nvPr/>
          </p:nvSpPr>
          <p:spPr>
            <a:xfrm>
              <a:off x="4189412" y="2109788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6" name="Oval 55"/>
            <p:cNvSpPr/>
            <p:nvPr/>
          </p:nvSpPr>
          <p:spPr>
            <a:xfrm>
              <a:off x="5561012" y="2109788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7" name="Oval 56"/>
            <p:cNvSpPr/>
            <p:nvPr/>
          </p:nvSpPr>
          <p:spPr>
            <a:xfrm>
              <a:off x="4189412" y="3328988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8" name="Straight Connector 57"/>
            <p:cNvCxnSpPr>
              <a:stCxn id="55" idx="6"/>
              <a:endCxn id="56" idx="2"/>
            </p:cNvCxnSpPr>
            <p:nvPr/>
          </p:nvCxnSpPr>
          <p:spPr>
            <a:xfrm>
              <a:off x="4951412" y="2490788"/>
              <a:ext cx="6096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55" idx="4"/>
              <a:endCxn id="57" idx="0"/>
            </p:cNvCxnSpPr>
            <p:nvPr/>
          </p:nvCxnSpPr>
          <p:spPr>
            <a:xfrm rot="5400000">
              <a:off x="4342606" y="3101181"/>
              <a:ext cx="457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5561012" y="3328988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1" name="Straight Connector 60"/>
            <p:cNvCxnSpPr>
              <a:stCxn id="56" idx="4"/>
              <a:endCxn id="60" idx="0"/>
            </p:cNvCxnSpPr>
            <p:nvPr/>
          </p:nvCxnSpPr>
          <p:spPr>
            <a:xfrm rot="5400000">
              <a:off x="5714206" y="3101181"/>
              <a:ext cx="457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4951412" y="3786188"/>
              <a:ext cx="6096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/>
            <p:cNvSpPr/>
            <p:nvPr/>
          </p:nvSpPr>
          <p:spPr>
            <a:xfrm>
              <a:off x="1411287" y="4519613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4" name="Straight Connector 63"/>
            <p:cNvCxnSpPr>
              <a:endCxn id="63" idx="0"/>
            </p:cNvCxnSpPr>
            <p:nvPr/>
          </p:nvCxnSpPr>
          <p:spPr>
            <a:xfrm rot="5400000">
              <a:off x="1563688" y="4289425"/>
              <a:ext cx="457200" cy="31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>
              <a:off x="2782887" y="4519613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6" name="Straight Connector 65"/>
            <p:cNvCxnSpPr/>
            <p:nvPr/>
          </p:nvCxnSpPr>
          <p:spPr>
            <a:xfrm rot="5400000">
              <a:off x="2935288" y="4289425"/>
              <a:ext cx="457200" cy="31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2173287" y="4976813"/>
              <a:ext cx="6096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/>
          </p:nvSpPr>
          <p:spPr>
            <a:xfrm>
              <a:off x="4189412" y="45720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9" name="Straight Connector 68"/>
            <p:cNvCxnSpPr>
              <a:endCxn id="68" idx="0"/>
            </p:cNvCxnSpPr>
            <p:nvPr/>
          </p:nvCxnSpPr>
          <p:spPr>
            <a:xfrm rot="5400000">
              <a:off x="4342606" y="4344194"/>
              <a:ext cx="457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5561012" y="45720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71" name="Straight Connector 70"/>
            <p:cNvCxnSpPr>
              <a:endCxn id="70" idx="0"/>
            </p:cNvCxnSpPr>
            <p:nvPr/>
          </p:nvCxnSpPr>
          <p:spPr>
            <a:xfrm rot="5400000">
              <a:off x="5714206" y="4344194"/>
              <a:ext cx="457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4951412" y="5029200"/>
              <a:ext cx="6096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3562350" y="2438400"/>
              <a:ext cx="6096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3562350" y="3733800"/>
              <a:ext cx="6096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3562350" y="4976813"/>
              <a:ext cx="6096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762000" y="6148388"/>
          <a:ext cx="7405688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Equation" r:id="rId3" imgW="3708360" imgH="355320" progId="Equation.3">
                  <p:embed/>
                </p:oleObj>
              </mc:Choice>
              <mc:Fallback>
                <p:oleObj name="Equation" r:id="rId3" imgW="3708360" imgH="3553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6148388"/>
                        <a:ext cx="7405688" cy="709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Oval 43"/>
          <p:cNvSpPr/>
          <p:nvPr/>
        </p:nvSpPr>
        <p:spPr>
          <a:xfrm>
            <a:off x="4800600" y="1447800"/>
            <a:ext cx="914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5" name="Straight Connector 84"/>
          <p:cNvCxnSpPr>
            <a:stCxn id="44" idx="4"/>
          </p:cNvCxnSpPr>
          <p:nvPr/>
        </p:nvCxnSpPr>
        <p:spPr>
          <a:xfrm rot="5400000">
            <a:off x="4038600" y="1828800"/>
            <a:ext cx="11430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44" idx="4"/>
          </p:cNvCxnSpPr>
          <p:nvPr/>
        </p:nvCxnSpPr>
        <p:spPr>
          <a:xfrm rot="5400000">
            <a:off x="4572000" y="2514600"/>
            <a:ext cx="1295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44" idx="4"/>
          </p:cNvCxnSpPr>
          <p:nvPr/>
        </p:nvCxnSpPr>
        <p:spPr>
          <a:xfrm rot="16200000" flipH="1">
            <a:off x="5105400" y="2057400"/>
            <a:ext cx="152400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rot="16200000" flipH="1">
            <a:off x="4762500" y="2400300"/>
            <a:ext cx="236220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44" idx="4"/>
          </p:cNvCxnSpPr>
          <p:nvPr/>
        </p:nvCxnSpPr>
        <p:spPr>
          <a:xfrm rot="16200000" flipH="1">
            <a:off x="5638800" y="1524000"/>
            <a:ext cx="167640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44" idx="4"/>
          </p:cNvCxnSpPr>
          <p:nvPr/>
        </p:nvCxnSpPr>
        <p:spPr>
          <a:xfrm rot="5400000">
            <a:off x="3162300" y="1638300"/>
            <a:ext cx="1828800" cy="2362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4" idx="4"/>
          </p:cNvCxnSpPr>
          <p:nvPr/>
        </p:nvCxnSpPr>
        <p:spPr>
          <a:xfrm rot="5400000">
            <a:off x="3695700" y="2324100"/>
            <a:ext cx="1981200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44" idx="4"/>
          </p:cNvCxnSpPr>
          <p:nvPr/>
        </p:nvCxnSpPr>
        <p:spPr>
          <a:xfrm rot="16200000" flipH="1">
            <a:off x="4229100" y="2933700"/>
            <a:ext cx="2209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44" idx="4"/>
          </p:cNvCxnSpPr>
          <p:nvPr/>
        </p:nvCxnSpPr>
        <p:spPr>
          <a:xfrm rot="5400000">
            <a:off x="4152900" y="2476500"/>
            <a:ext cx="16764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44" idx="4"/>
          </p:cNvCxnSpPr>
          <p:nvPr/>
        </p:nvCxnSpPr>
        <p:spPr>
          <a:xfrm rot="5400000">
            <a:off x="3581400" y="1752600"/>
            <a:ext cx="1524000" cy="182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44" idx="4"/>
          </p:cNvCxnSpPr>
          <p:nvPr/>
        </p:nvCxnSpPr>
        <p:spPr>
          <a:xfrm rot="16200000" flipH="1">
            <a:off x="4648200" y="2514600"/>
            <a:ext cx="18288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44" idx="4"/>
          </p:cNvCxnSpPr>
          <p:nvPr/>
        </p:nvCxnSpPr>
        <p:spPr>
          <a:xfrm rot="16200000" flipH="1">
            <a:off x="5181600" y="1981200"/>
            <a:ext cx="2057400" cy="1905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9" name="TextBox 125"/>
          <p:cNvSpPr txBox="1">
            <a:spLocks noChangeArrowheads="1"/>
          </p:cNvSpPr>
          <p:nvPr/>
        </p:nvSpPr>
        <p:spPr bwMode="auto">
          <a:xfrm>
            <a:off x="6019800" y="1219200"/>
            <a:ext cx="189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Source (Label 0)</a:t>
            </a:r>
          </a:p>
        </p:txBody>
      </p:sp>
      <p:sp>
        <p:nvSpPr>
          <p:cNvPr id="3100" name="TextBox 126"/>
          <p:cNvSpPr txBox="1">
            <a:spLocks noChangeArrowheads="1"/>
          </p:cNvSpPr>
          <p:nvPr/>
        </p:nvSpPr>
        <p:spPr bwMode="auto">
          <a:xfrm>
            <a:off x="5867400" y="5257800"/>
            <a:ext cx="160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Sink (Label 1)</a:t>
            </a:r>
          </a:p>
        </p:txBody>
      </p:sp>
      <p:sp>
        <p:nvSpPr>
          <p:cNvPr id="3101" name="TextBox 127"/>
          <p:cNvSpPr txBox="1">
            <a:spLocks noChangeArrowheads="1"/>
          </p:cNvSpPr>
          <p:nvPr/>
        </p:nvSpPr>
        <p:spPr bwMode="auto">
          <a:xfrm>
            <a:off x="6400800" y="2286000"/>
            <a:ext cx="2095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Cost to assign to 0</a:t>
            </a:r>
          </a:p>
        </p:txBody>
      </p:sp>
      <p:sp>
        <p:nvSpPr>
          <p:cNvPr id="3102" name="TextBox 128"/>
          <p:cNvSpPr txBox="1">
            <a:spLocks noChangeArrowheads="1"/>
          </p:cNvSpPr>
          <p:nvPr/>
        </p:nvSpPr>
        <p:spPr bwMode="auto">
          <a:xfrm>
            <a:off x="2286000" y="4876800"/>
            <a:ext cx="2095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Cost to assign to 1</a:t>
            </a:r>
          </a:p>
        </p:txBody>
      </p:sp>
      <p:sp>
        <p:nvSpPr>
          <p:cNvPr id="3103" name="TextBox 129"/>
          <p:cNvSpPr txBox="1">
            <a:spLocks noChangeArrowheads="1"/>
          </p:cNvSpPr>
          <p:nvPr/>
        </p:nvSpPr>
        <p:spPr bwMode="auto">
          <a:xfrm>
            <a:off x="304800" y="4038600"/>
            <a:ext cx="208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Cost to split nodes</a:t>
            </a:r>
          </a:p>
        </p:txBody>
      </p:sp>
      <p:cxnSp>
        <p:nvCxnSpPr>
          <p:cNvPr id="132" name="Straight Arrow Connector 131"/>
          <p:cNvCxnSpPr>
            <a:stCxn id="3103" idx="3"/>
          </p:cNvCxnSpPr>
          <p:nvPr/>
        </p:nvCxnSpPr>
        <p:spPr>
          <a:xfrm flipV="1">
            <a:off x="2387600" y="3886200"/>
            <a:ext cx="1193800" cy="336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Freeform 132"/>
          <p:cNvSpPr/>
          <p:nvPr/>
        </p:nvSpPr>
        <p:spPr>
          <a:xfrm>
            <a:off x="3067050" y="2057400"/>
            <a:ext cx="3867150" cy="2476500"/>
          </a:xfrm>
          <a:custGeom>
            <a:avLst/>
            <a:gdLst>
              <a:gd name="connsiteX0" fmla="*/ 2076450 w 2076450"/>
              <a:gd name="connsiteY0" fmla="*/ 0 h 2171700"/>
              <a:gd name="connsiteX1" fmla="*/ 1905000 w 2076450"/>
              <a:gd name="connsiteY1" fmla="*/ 38100 h 2171700"/>
              <a:gd name="connsiteX2" fmla="*/ 1790700 w 2076450"/>
              <a:gd name="connsiteY2" fmla="*/ 95250 h 2171700"/>
              <a:gd name="connsiteX3" fmla="*/ 1676400 w 2076450"/>
              <a:gd name="connsiteY3" fmla="*/ 209550 h 2171700"/>
              <a:gd name="connsiteX4" fmla="*/ 1638300 w 2076450"/>
              <a:gd name="connsiteY4" fmla="*/ 266700 h 2171700"/>
              <a:gd name="connsiteX5" fmla="*/ 1543050 w 2076450"/>
              <a:gd name="connsiteY5" fmla="*/ 381000 h 2171700"/>
              <a:gd name="connsiteX6" fmla="*/ 1504950 w 2076450"/>
              <a:gd name="connsiteY6" fmla="*/ 514350 h 2171700"/>
              <a:gd name="connsiteX7" fmla="*/ 1428750 w 2076450"/>
              <a:gd name="connsiteY7" fmla="*/ 628650 h 2171700"/>
              <a:gd name="connsiteX8" fmla="*/ 1352550 w 2076450"/>
              <a:gd name="connsiteY8" fmla="*/ 723900 h 2171700"/>
              <a:gd name="connsiteX9" fmla="*/ 1276350 w 2076450"/>
              <a:gd name="connsiteY9" fmla="*/ 838200 h 2171700"/>
              <a:gd name="connsiteX10" fmla="*/ 1162050 w 2076450"/>
              <a:gd name="connsiteY10" fmla="*/ 952500 h 2171700"/>
              <a:gd name="connsiteX11" fmla="*/ 1104900 w 2076450"/>
              <a:gd name="connsiteY11" fmla="*/ 1009650 h 2171700"/>
              <a:gd name="connsiteX12" fmla="*/ 1047750 w 2076450"/>
              <a:gd name="connsiteY12" fmla="*/ 1085850 h 2171700"/>
              <a:gd name="connsiteX13" fmla="*/ 971550 w 2076450"/>
              <a:gd name="connsiteY13" fmla="*/ 1200150 h 2171700"/>
              <a:gd name="connsiteX14" fmla="*/ 933450 w 2076450"/>
              <a:gd name="connsiteY14" fmla="*/ 1257300 h 2171700"/>
              <a:gd name="connsiteX15" fmla="*/ 876300 w 2076450"/>
              <a:gd name="connsiteY15" fmla="*/ 1295400 h 2171700"/>
              <a:gd name="connsiteX16" fmla="*/ 819150 w 2076450"/>
              <a:gd name="connsiteY16" fmla="*/ 1352550 h 2171700"/>
              <a:gd name="connsiteX17" fmla="*/ 762000 w 2076450"/>
              <a:gd name="connsiteY17" fmla="*/ 1371600 h 2171700"/>
              <a:gd name="connsiteX18" fmla="*/ 647700 w 2076450"/>
              <a:gd name="connsiteY18" fmla="*/ 1447800 h 2171700"/>
              <a:gd name="connsiteX19" fmla="*/ 590550 w 2076450"/>
              <a:gd name="connsiteY19" fmla="*/ 1485900 h 2171700"/>
              <a:gd name="connsiteX20" fmla="*/ 476250 w 2076450"/>
              <a:gd name="connsiteY20" fmla="*/ 1543050 h 2171700"/>
              <a:gd name="connsiteX21" fmla="*/ 419100 w 2076450"/>
              <a:gd name="connsiteY21" fmla="*/ 1562100 h 2171700"/>
              <a:gd name="connsiteX22" fmla="*/ 361950 w 2076450"/>
              <a:gd name="connsiteY22" fmla="*/ 1600200 h 2171700"/>
              <a:gd name="connsiteX23" fmla="*/ 247650 w 2076450"/>
              <a:gd name="connsiteY23" fmla="*/ 1638300 h 2171700"/>
              <a:gd name="connsiteX24" fmla="*/ 114300 w 2076450"/>
              <a:gd name="connsiteY24" fmla="*/ 1695450 h 2171700"/>
              <a:gd name="connsiteX25" fmla="*/ 57150 w 2076450"/>
              <a:gd name="connsiteY25" fmla="*/ 1733550 h 2171700"/>
              <a:gd name="connsiteX26" fmla="*/ 0 w 2076450"/>
              <a:gd name="connsiteY26" fmla="*/ 1847850 h 2171700"/>
              <a:gd name="connsiteX27" fmla="*/ 19050 w 2076450"/>
              <a:gd name="connsiteY27" fmla="*/ 2000250 h 2171700"/>
              <a:gd name="connsiteX28" fmla="*/ 38100 w 2076450"/>
              <a:gd name="connsiteY28" fmla="*/ 2095500 h 2171700"/>
              <a:gd name="connsiteX29" fmla="*/ 95250 w 2076450"/>
              <a:gd name="connsiteY29" fmla="*/ 2114550 h 2171700"/>
              <a:gd name="connsiteX30" fmla="*/ 114300 w 2076450"/>
              <a:gd name="connsiteY30" fmla="*/ 2171700 h 2171700"/>
              <a:gd name="connsiteX0" fmla="*/ 3867150 w 3867150"/>
              <a:gd name="connsiteY0" fmla="*/ 0 h 2476500"/>
              <a:gd name="connsiteX1" fmla="*/ 3695700 w 3867150"/>
              <a:gd name="connsiteY1" fmla="*/ 38100 h 2476500"/>
              <a:gd name="connsiteX2" fmla="*/ 3581400 w 3867150"/>
              <a:gd name="connsiteY2" fmla="*/ 95250 h 2476500"/>
              <a:gd name="connsiteX3" fmla="*/ 3467100 w 3867150"/>
              <a:gd name="connsiteY3" fmla="*/ 209550 h 2476500"/>
              <a:gd name="connsiteX4" fmla="*/ 3429000 w 3867150"/>
              <a:gd name="connsiteY4" fmla="*/ 266700 h 2476500"/>
              <a:gd name="connsiteX5" fmla="*/ 3333750 w 3867150"/>
              <a:gd name="connsiteY5" fmla="*/ 381000 h 2476500"/>
              <a:gd name="connsiteX6" fmla="*/ 3295650 w 3867150"/>
              <a:gd name="connsiteY6" fmla="*/ 514350 h 2476500"/>
              <a:gd name="connsiteX7" fmla="*/ 3219450 w 3867150"/>
              <a:gd name="connsiteY7" fmla="*/ 628650 h 2476500"/>
              <a:gd name="connsiteX8" fmla="*/ 3143250 w 3867150"/>
              <a:gd name="connsiteY8" fmla="*/ 723900 h 2476500"/>
              <a:gd name="connsiteX9" fmla="*/ 3067050 w 3867150"/>
              <a:gd name="connsiteY9" fmla="*/ 838200 h 2476500"/>
              <a:gd name="connsiteX10" fmla="*/ 2952750 w 3867150"/>
              <a:gd name="connsiteY10" fmla="*/ 952500 h 2476500"/>
              <a:gd name="connsiteX11" fmla="*/ 2895600 w 3867150"/>
              <a:gd name="connsiteY11" fmla="*/ 1009650 h 2476500"/>
              <a:gd name="connsiteX12" fmla="*/ 2838450 w 3867150"/>
              <a:gd name="connsiteY12" fmla="*/ 1085850 h 2476500"/>
              <a:gd name="connsiteX13" fmla="*/ 2762250 w 3867150"/>
              <a:gd name="connsiteY13" fmla="*/ 1200150 h 2476500"/>
              <a:gd name="connsiteX14" fmla="*/ 2724150 w 3867150"/>
              <a:gd name="connsiteY14" fmla="*/ 1257300 h 2476500"/>
              <a:gd name="connsiteX15" fmla="*/ 2667000 w 3867150"/>
              <a:gd name="connsiteY15" fmla="*/ 1295400 h 2476500"/>
              <a:gd name="connsiteX16" fmla="*/ 2609850 w 3867150"/>
              <a:gd name="connsiteY16" fmla="*/ 1352550 h 2476500"/>
              <a:gd name="connsiteX17" fmla="*/ 2552700 w 3867150"/>
              <a:gd name="connsiteY17" fmla="*/ 1371600 h 2476500"/>
              <a:gd name="connsiteX18" fmla="*/ 2438400 w 3867150"/>
              <a:gd name="connsiteY18" fmla="*/ 1447800 h 2476500"/>
              <a:gd name="connsiteX19" fmla="*/ 2381250 w 3867150"/>
              <a:gd name="connsiteY19" fmla="*/ 1485900 h 2476500"/>
              <a:gd name="connsiteX20" fmla="*/ 2266950 w 3867150"/>
              <a:gd name="connsiteY20" fmla="*/ 1543050 h 2476500"/>
              <a:gd name="connsiteX21" fmla="*/ 2209800 w 3867150"/>
              <a:gd name="connsiteY21" fmla="*/ 1562100 h 2476500"/>
              <a:gd name="connsiteX22" fmla="*/ 2152650 w 3867150"/>
              <a:gd name="connsiteY22" fmla="*/ 1600200 h 2476500"/>
              <a:gd name="connsiteX23" fmla="*/ 2038350 w 3867150"/>
              <a:gd name="connsiteY23" fmla="*/ 1638300 h 2476500"/>
              <a:gd name="connsiteX24" fmla="*/ 1905000 w 3867150"/>
              <a:gd name="connsiteY24" fmla="*/ 1695450 h 2476500"/>
              <a:gd name="connsiteX25" fmla="*/ 1847850 w 3867150"/>
              <a:gd name="connsiteY25" fmla="*/ 1733550 h 2476500"/>
              <a:gd name="connsiteX26" fmla="*/ 1790700 w 3867150"/>
              <a:gd name="connsiteY26" fmla="*/ 1847850 h 2476500"/>
              <a:gd name="connsiteX27" fmla="*/ 1809750 w 3867150"/>
              <a:gd name="connsiteY27" fmla="*/ 2000250 h 2476500"/>
              <a:gd name="connsiteX28" fmla="*/ 1828800 w 3867150"/>
              <a:gd name="connsiteY28" fmla="*/ 2095500 h 2476500"/>
              <a:gd name="connsiteX29" fmla="*/ 1885950 w 3867150"/>
              <a:gd name="connsiteY29" fmla="*/ 2114550 h 2476500"/>
              <a:gd name="connsiteX30" fmla="*/ 0 w 3867150"/>
              <a:gd name="connsiteY30" fmla="*/ 2476500 h 2476500"/>
              <a:gd name="connsiteX0" fmla="*/ 3867150 w 3867150"/>
              <a:gd name="connsiteY0" fmla="*/ 0 h 2476500"/>
              <a:gd name="connsiteX1" fmla="*/ 3695700 w 3867150"/>
              <a:gd name="connsiteY1" fmla="*/ 38100 h 2476500"/>
              <a:gd name="connsiteX2" fmla="*/ 3581400 w 3867150"/>
              <a:gd name="connsiteY2" fmla="*/ 95250 h 2476500"/>
              <a:gd name="connsiteX3" fmla="*/ 3467100 w 3867150"/>
              <a:gd name="connsiteY3" fmla="*/ 209550 h 2476500"/>
              <a:gd name="connsiteX4" fmla="*/ 3429000 w 3867150"/>
              <a:gd name="connsiteY4" fmla="*/ 266700 h 2476500"/>
              <a:gd name="connsiteX5" fmla="*/ 3333750 w 3867150"/>
              <a:gd name="connsiteY5" fmla="*/ 381000 h 2476500"/>
              <a:gd name="connsiteX6" fmla="*/ 3295650 w 3867150"/>
              <a:gd name="connsiteY6" fmla="*/ 514350 h 2476500"/>
              <a:gd name="connsiteX7" fmla="*/ 3219450 w 3867150"/>
              <a:gd name="connsiteY7" fmla="*/ 628650 h 2476500"/>
              <a:gd name="connsiteX8" fmla="*/ 3143250 w 3867150"/>
              <a:gd name="connsiteY8" fmla="*/ 723900 h 2476500"/>
              <a:gd name="connsiteX9" fmla="*/ 3067050 w 3867150"/>
              <a:gd name="connsiteY9" fmla="*/ 838200 h 2476500"/>
              <a:gd name="connsiteX10" fmla="*/ 2952750 w 3867150"/>
              <a:gd name="connsiteY10" fmla="*/ 952500 h 2476500"/>
              <a:gd name="connsiteX11" fmla="*/ 2895600 w 3867150"/>
              <a:gd name="connsiteY11" fmla="*/ 1009650 h 2476500"/>
              <a:gd name="connsiteX12" fmla="*/ 2838450 w 3867150"/>
              <a:gd name="connsiteY12" fmla="*/ 1085850 h 2476500"/>
              <a:gd name="connsiteX13" fmla="*/ 2762250 w 3867150"/>
              <a:gd name="connsiteY13" fmla="*/ 1200150 h 2476500"/>
              <a:gd name="connsiteX14" fmla="*/ 2724150 w 3867150"/>
              <a:gd name="connsiteY14" fmla="*/ 1257300 h 2476500"/>
              <a:gd name="connsiteX15" fmla="*/ 2667000 w 3867150"/>
              <a:gd name="connsiteY15" fmla="*/ 1295400 h 2476500"/>
              <a:gd name="connsiteX16" fmla="*/ 2609850 w 3867150"/>
              <a:gd name="connsiteY16" fmla="*/ 1352550 h 2476500"/>
              <a:gd name="connsiteX17" fmla="*/ 2552700 w 3867150"/>
              <a:gd name="connsiteY17" fmla="*/ 1371600 h 2476500"/>
              <a:gd name="connsiteX18" fmla="*/ 2438400 w 3867150"/>
              <a:gd name="connsiteY18" fmla="*/ 1447800 h 2476500"/>
              <a:gd name="connsiteX19" fmla="*/ 2381250 w 3867150"/>
              <a:gd name="connsiteY19" fmla="*/ 1485900 h 2476500"/>
              <a:gd name="connsiteX20" fmla="*/ 2266950 w 3867150"/>
              <a:gd name="connsiteY20" fmla="*/ 1543050 h 2476500"/>
              <a:gd name="connsiteX21" fmla="*/ 2209800 w 3867150"/>
              <a:gd name="connsiteY21" fmla="*/ 1562100 h 2476500"/>
              <a:gd name="connsiteX22" fmla="*/ 2152650 w 3867150"/>
              <a:gd name="connsiteY22" fmla="*/ 1600200 h 2476500"/>
              <a:gd name="connsiteX23" fmla="*/ 2038350 w 3867150"/>
              <a:gd name="connsiteY23" fmla="*/ 1638300 h 2476500"/>
              <a:gd name="connsiteX24" fmla="*/ 1905000 w 3867150"/>
              <a:gd name="connsiteY24" fmla="*/ 1695450 h 2476500"/>
              <a:gd name="connsiteX25" fmla="*/ 1847850 w 3867150"/>
              <a:gd name="connsiteY25" fmla="*/ 1733550 h 2476500"/>
              <a:gd name="connsiteX26" fmla="*/ 1790700 w 3867150"/>
              <a:gd name="connsiteY26" fmla="*/ 1847850 h 2476500"/>
              <a:gd name="connsiteX27" fmla="*/ 1809750 w 3867150"/>
              <a:gd name="connsiteY27" fmla="*/ 2000250 h 2476500"/>
              <a:gd name="connsiteX28" fmla="*/ 1828800 w 3867150"/>
              <a:gd name="connsiteY28" fmla="*/ 2095500 h 2476500"/>
              <a:gd name="connsiteX29" fmla="*/ 1504950 w 3867150"/>
              <a:gd name="connsiteY29" fmla="*/ 2114550 h 2476500"/>
              <a:gd name="connsiteX30" fmla="*/ 0 w 3867150"/>
              <a:gd name="connsiteY30" fmla="*/ 2476500 h 2476500"/>
              <a:gd name="connsiteX0" fmla="*/ 3867150 w 3867150"/>
              <a:gd name="connsiteY0" fmla="*/ 0 h 2476500"/>
              <a:gd name="connsiteX1" fmla="*/ 3695700 w 3867150"/>
              <a:gd name="connsiteY1" fmla="*/ 38100 h 2476500"/>
              <a:gd name="connsiteX2" fmla="*/ 3581400 w 3867150"/>
              <a:gd name="connsiteY2" fmla="*/ 95250 h 2476500"/>
              <a:gd name="connsiteX3" fmla="*/ 3467100 w 3867150"/>
              <a:gd name="connsiteY3" fmla="*/ 209550 h 2476500"/>
              <a:gd name="connsiteX4" fmla="*/ 3429000 w 3867150"/>
              <a:gd name="connsiteY4" fmla="*/ 266700 h 2476500"/>
              <a:gd name="connsiteX5" fmla="*/ 3333750 w 3867150"/>
              <a:gd name="connsiteY5" fmla="*/ 381000 h 2476500"/>
              <a:gd name="connsiteX6" fmla="*/ 3295650 w 3867150"/>
              <a:gd name="connsiteY6" fmla="*/ 514350 h 2476500"/>
              <a:gd name="connsiteX7" fmla="*/ 3219450 w 3867150"/>
              <a:gd name="connsiteY7" fmla="*/ 628650 h 2476500"/>
              <a:gd name="connsiteX8" fmla="*/ 3143250 w 3867150"/>
              <a:gd name="connsiteY8" fmla="*/ 723900 h 2476500"/>
              <a:gd name="connsiteX9" fmla="*/ 3067050 w 3867150"/>
              <a:gd name="connsiteY9" fmla="*/ 838200 h 2476500"/>
              <a:gd name="connsiteX10" fmla="*/ 2952750 w 3867150"/>
              <a:gd name="connsiteY10" fmla="*/ 952500 h 2476500"/>
              <a:gd name="connsiteX11" fmla="*/ 2895600 w 3867150"/>
              <a:gd name="connsiteY11" fmla="*/ 1009650 h 2476500"/>
              <a:gd name="connsiteX12" fmla="*/ 2838450 w 3867150"/>
              <a:gd name="connsiteY12" fmla="*/ 1085850 h 2476500"/>
              <a:gd name="connsiteX13" fmla="*/ 2762250 w 3867150"/>
              <a:gd name="connsiteY13" fmla="*/ 1200150 h 2476500"/>
              <a:gd name="connsiteX14" fmla="*/ 2724150 w 3867150"/>
              <a:gd name="connsiteY14" fmla="*/ 1257300 h 2476500"/>
              <a:gd name="connsiteX15" fmla="*/ 2667000 w 3867150"/>
              <a:gd name="connsiteY15" fmla="*/ 1295400 h 2476500"/>
              <a:gd name="connsiteX16" fmla="*/ 2609850 w 3867150"/>
              <a:gd name="connsiteY16" fmla="*/ 1352550 h 2476500"/>
              <a:gd name="connsiteX17" fmla="*/ 2552700 w 3867150"/>
              <a:gd name="connsiteY17" fmla="*/ 1371600 h 2476500"/>
              <a:gd name="connsiteX18" fmla="*/ 2438400 w 3867150"/>
              <a:gd name="connsiteY18" fmla="*/ 1447800 h 2476500"/>
              <a:gd name="connsiteX19" fmla="*/ 2381250 w 3867150"/>
              <a:gd name="connsiteY19" fmla="*/ 1485900 h 2476500"/>
              <a:gd name="connsiteX20" fmla="*/ 2266950 w 3867150"/>
              <a:gd name="connsiteY20" fmla="*/ 1543050 h 2476500"/>
              <a:gd name="connsiteX21" fmla="*/ 2209800 w 3867150"/>
              <a:gd name="connsiteY21" fmla="*/ 1562100 h 2476500"/>
              <a:gd name="connsiteX22" fmla="*/ 2152650 w 3867150"/>
              <a:gd name="connsiteY22" fmla="*/ 1600200 h 2476500"/>
              <a:gd name="connsiteX23" fmla="*/ 2038350 w 3867150"/>
              <a:gd name="connsiteY23" fmla="*/ 1638300 h 2476500"/>
              <a:gd name="connsiteX24" fmla="*/ 1905000 w 3867150"/>
              <a:gd name="connsiteY24" fmla="*/ 1695450 h 2476500"/>
              <a:gd name="connsiteX25" fmla="*/ 1847850 w 3867150"/>
              <a:gd name="connsiteY25" fmla="*/ 1733550 h 2476500"/>
              <a:gd name="connsiteX26" fmla="*/ 1790700 w 3867150"/>
              <a:gd name="connsiteY26" fmla="*/ 1847850 h 2476500"/>
              <a:gd name="connsiteX27" fmla="*/ 1809750 w 3867150"/>
              <a:gd name="connsiteY27" fmla="*/ 2000250 h 2476500"/>
              <a:gd name="connsiteX28" fmla="*/ 1143000 w 3867150"/>
              <a:gd name="connsiteY28" fmla="*/ 2324100 h 2476500"/>
              <a:gd name="connsiteX29" fmla="*/ 1504950 w 3867150"/>
              <a:gd name="connsiteY29" fmla="*/ 2114550 h 2476500"/>
              <a:gd name="connsiteX30" fmla="*/ 0 w 3867150"/>
              <a:gd name="connsiteY30" fmla="*/ 2476500 h 2476500"/>
              <a:gd name="connsiteX0" fmla="*/ 3867150 w 3867150"/>
              <a:gd name="connsiteY0" fmla="*/ 0 h 2476500"/>
              <a:gd name="connsiteX1" fmla="*/ 3695700 w 3867150"/>
              <a:gd name="connsiteY1" fmla="*/ 38100 h 2476500"/>
              <a:gd name="connsiteX2" fmla="*/ 3581400 w 3867150"/>
              <a:gd name="connsiteY2" fmla="*/ 95250 h 2476500"/>
              <a:gd name="connsiteX3" fmla="*/ 3467100 w 3867150"/>
              <a:gd name="connsiteY3" fmla="*/ 209550 h 2476500"/>
              <a:gd name="connsiteX4" fmla="*/ 3429000 w 3867150"/>
              <a:gd name="connsiteY4" fmla="*/ 266700 h 2476500"/>
              <a:gd name="connsiteX5" fmla="*/ 3333750 w 3867150"/>
              <a:gd name="connsiteY5" fmla="*/ 381000 h 2476500"/>
              <a:gd name="connsiteX6" fmla="*/ 3295650 w 3867150"/>
              <a:gd name="connsiteY6" fmla="*/ 514350 h 2476500"/>
              <a:gd name="connsiteX7" fmla="*/ 3219450 w 3867150"/>
              <a:gd name="connsiteY7" fmla="*/ 628650 h 2476500"/>
              <a:gd name="connsiteX8" fmla="*/ 3143250 w 3867150"/>
              <a:gd name="connsiteY8" fmla="*/ 723900 h 2476500"/>
              <a:gd name="connsiteX9" fmla="*/ 3067050 w 3867150"/>
              <a:gd name="connsiteY9" fmla="*/ 838200 h 2476500"/>
              <a:gd name="connsiteX10" fmla="*/ 2952750 w 3867150"/>
              <a:gd name="connsiteY10" fmla="*/ 952500 h 2476500"/>
              <a:gd name="connsiteX11" fmla="*/ 2895600 w 3867150"/>
              <a:gd name="connsiteY11" fmla="*/ 1009650 h 2476500"/>
              <a:gd name="connsiteX12" fmla="*/ 2838450 w 3867150"/>
              <a:gd name="connsiteY12" fmla="*/ 1085850 h 2476500"/>
              <a:gd name="connsiteX13" fmla="*/ 2762250 w 3867150"/>
              <a:gd name="connsiteY13" fmla="*/ 1200150 h 2476500"/>
              <a:gd name="connsiteX14" fmla="*/ 2724150 w 3867150"/>
              <a:gd name="connsiteY14" fmla="*/ 1257300 h 2476500"/>
              <a:gd name="connsiteX15" fmla="*/ 2667000 w 3867150"/>
              <a:gd name="connsiteY15" fmla="*/ 1295400 h 2476500"/>
              <a:gd name="connsiteX16" fmla="*/ 2609850 w 3867150"/>
              <a:gd name="connsiteY16" fmla="*/ 1352550 h 2476500"/>
              <a:gd name="connsiteX17" fmla="*/ 2552700 w 3867150"/>
              <a:gd name="connsiteY17" fmla="*/ 1371600 h 2476500"/>
              <a:gd name="connsiteX18" fmla="*/ 2438400 w 3867150"/>
              <a:gd name="connsiteY18" fmla="*/ 1447800 h 2476500"/>
              <a:gd name="connsiteX19" fmla="*/ 2381250 w 3867150"/>
              <a:gd name="connsiteY19" fmla="*/ 1485900 h 2476500"/>
              <a:gd name="connsiteX20" fmla="*/ 2266950 w 3867150"/>
              <a:gd name="connsiteY20" fmla="*/ 1543050 h 2476500"/>
              <a:gd name="connsiteX21" fmla="*/ 2209800 w 3867150"/>
              <a:gd name="connsiteY21" fmla="*/ 1562100 h 2476500"/>
              <a:gd name="connsiteX22" fmla="*/ 2152650 w 3867150"/>
              <a:gd name="connsiteY22" fmla="*/ 1600200 h 2476500"/>
              <a:gd name="connsiteX23" fmla="*/ 2038350 w 3867150"/>
              <a:gd name="connsiteY23" fmla="*/ 1638300 h 2476500"/>
              <a:gd name="connsiteX24" fmla="*/ 1905000 w 3867150"/>
              <a:gd name="connsiteY24" fmla="*/ 1695450 h 2476500"/>
              <a:gd name="connsiteX25" fmla="*/ 1847850 w 3867150"/>
              <a:gd name="connsiteY25" fmla="*/ 1733550 h 2476500"/>
              <a:gd name="connsiteX26" fmla="*/ 1790700 w 3867150"/>
              <a:gd name="connsiteY26" fmla="*/ 1847850 h 2476500"/>
              <a:gd name="connsiteX27" fmla="*/ 1809750 w 3867150"/>
              <a:gd name="connsiteY27" fmla="*/ 2000250 h 2476500"/>
              <a:gd name="connsiteX28" fmla="*/ 1143000 w 3867150"/>
              <a:gd name="connsiteY28" fmla="*/ 2324100 h 2476500"/>
              <a:gd name="connsiteX29" fmla="*/ 895350 w 3867150"/>
              <a:gd name="connsiteY29" fmla="*/ 2343150 h 2476500"/>
              <a:gd name="connsiteX30" fmla="*/ 0 w 3867150"/>
              <a:gd name="connsiteY30" fmla="*/ 247650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67150" h="2476500">
                <a:moveTo>
                  <a:pt x="3867150" y="0"/>
                </a:moveTo>
                <a:cubicBezTo>
                  <a:pt x="3823250" y="7317"/>
                  <a:pt x="3742597" y="14652"/>
                  <a:pt x="3695700" y="38100"/>
                </a:cubicBezTo>
                <a:cubicBezTo>
                  <a:pt x="3547984" y="111958"/>
                  <a:pt x="3725048" y="47367"/>
                  <a:pt x="3581400" y="95250"/>
                </a:cubicBezTo>
                <a:cubicBezTo>
                  <a:pt x="3543300" y="133350"/>
                  <a:pt x="3496988" y="164718"/>
                  <a:pt x="3467100" y="209550"/>
                </a:cubicBezTo>
                <a:cubicBezTo>
                  <a:pt x="3454400" y="228600"/>
                  <a:pt x="3443657" y="249111"/>
                  <a:pt x="3429000" y="266700"/>
                </a:cubicBezTo>
                <a:cubicBezTo>
                  <a:pt x="3306768" y="413379"/>
                  <a:pt x="3428345" y="239107"/>
                  <a:pt x="3333750" y="381000"/>
                </a:cubicBezTo>
                <a:cubicBezTo>
                  <a:pt x="3329266" y="398936"/>
                  <a:pt x="3308072" y="491990"/>
                  <a:pt x="3295650" y="514350"/>
                </a:cubicBezTo>
                <a:cubicBezTo>
                  <a:pt x="3273412" y="554378"/>
                  <a:pt x="3233930" y="585209"/>
                  <a:pt x="3219450" y="628650"/>
                </a:cubicBezTo>
                <a:cubicBezTo>
                  <a:pt x="3193160" y="707520"/>
                  <a:pt x="3217108" y="674661"/>
                  <a:pt x="3143250" y="723900"/>
                </a:cubicBezTo>
                <a:cubicBezTo>
                  <a:pt x="3117850" y="762000"/>
                  <a:pt x="3099429" y="805821"/>
                  <a:pt x="3067050" y="838200"/>
                </a:cubicBezTo>
                <a:lnTo>
                  <a:pt x="2952750" y="952500"/>
                </a:lnTo>
                <a:cubicBezTo>
                  <a:pt x="2933700" y="971550"/>
                  <a:pt x="2911764" y="988097"/>
                  <a:pt x="2895600" y="1009650"/>
                </a:cubicBezTo>
                <a:lnTo>
                  <a:pt x="2838450" y="1085850"/>
                </a:lnTo>
                <a:cubicBezTo>
                  <a:pt x="2804972" y="1186285"/>
                  <a:pt x="2841527" y="1105018"/>
                  <a:pt x="2762250" y="1200150"/>
                </a:cubicBezTo>
                <a:cubicBezTo>
                  <a:pt x="2747593" y="1217739"/>
                  <a:pt x="2740339" y="1241111"/>
                  <a:pt x="2724150" y="1257300"/>
                </a:cubicBezTo>
                <a:cubicBezTo>
                  <a:pt x="2707961" y="1273489"/>
                  <a:pt x="2684589" y="1280743"/>
                  <a:pt x="2667000" y="1295400"/>
                </a:cubicBezTo>
                <a:cubicBezTo>
                  <a:pt x="2646304" y="1312647"/>
                  <a:pt x="2632266" y="1337606"/>
                  <a:pt x="2609850" y="1352550"/>
                </a:cubicBezTo>
                <a:cubicBezTo>
                  <a:pt x="2593142" y="1363689"/>
                  <a:pt x="2570253" y="1361848"/>
                  <a:pt x="2552700" y="1371600"/>
                </a:cubicBezTo>
                <a:cubicBezTo>
                  <a:pt x="2512672" y="1393838"/>
                  <a:pt x="2476500" y="1422400"/>
                  <a:pt x="2438400" y="1447800"/>
                </a:cubicBezTo>
                <a:cubicBezTo>
                  <a:pt x="2419350" y="1460500"/>
                  <a:pt x="2402970" y="1478660"/>
                  <a:pt x="2381250" y="1485900"/>
                </a:cubicBezTo>
                <a:cubicBezTo>
                  <a:pt x="2237602" y="1533783"/>
                  <a:pt x="2414666" y="1469192"/>
                  <a:pt x="2266950" y="1543050"/>
                </a:cubicBezTo>
                <a:cubicBezTo>
                  <a:pt x="2248989" y="1552030"/>
                  <a:pt x="2227761" y="1553120"/>
                  <a:pt x="2209800" y="1562100"/>
                </a:cubicBezTo>
                <a:cubicBezTo>
                  <a:pt x="2189322" y="1572339"/>
                  <a:pt x="2173572" y="1590901"/>
                  <a:pt x="2152650" y="1600200"/>
                </a:cubicBezTo>
                <a:cubicBezTo>
                  <a:pt x="2115950" y="1616511"/>
                  <a:pt x="2071766" y="1616023"/>
                  <a:pt x="2038350" y="1638300"/>
                </a:cubicBezTo>
                <a:cubicBezTo>
                  <a:pt x="1959415" y="1690923"/>
                  <a:pt x="2003412" y="1670847"/>
                  <a:pt x="1905000" y="1695450"/>
                </a:cubicBezTo>
                <a:cubicBezTo>
                  <a:pt x="1885950" y="1708150"/>
                  <a:pt x="1864039" y="1717361"/>
                  <a:pt x="1847850" y="1733550"/>
                </a:cubicBezTo>
                <a:cubicBezTo>
                  <a:pt x="1810921" y="1770479"/>
                  <a:pt x="1806194" y="1801369"/>
                  <a:pt x="1790700" y="1847850"/>
                </a:cubicBezTo>
                <a:cubicBezTo>
                  <a:pt x="1797050" y="1898650"/>
                  <a:pt x="1801965" y="1949650"/>
                  <a:pt x="1809750" y="2000250"/>
                </a:cubicBezTo>
                <a:cubicBezTo>
                  <a:pt x="1814673" y="2032252"/>
                  <a:pt x="1125039" y="2297159"/>
                  <a:pt x="1143000" y="2324100"/>
                </a:cubicBezTo>
                <a:cubicBezTo>
                  <a:pt x="1154139" y="2340808"/>
                  <a:pt x="876300" y="2336800"/>
                  <a:pt x="895350" y="2343150"/>
                </a:cubicBezTo>
                <a:lnTo>
                  <a:pt x="0" y="2476500"/>
                </a:lnTo>
              </a:path>
            </a:pathLst>
          </a:cu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/>
          <p:cNvSpPr/>
          <p:nvPr/>
        </p:nvSpPr>
        <p:spPr>
          <a:xfrm>
            <a:off x="4648200" y="5029200"/>
            <a:ext cx="914400" cy="457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8" name="Straight Connector 77"/>
          <p:cNvCxnSpPr/>
          <p:nvPr/>
        </p:nvCxnSpPr>
        <p:spPr>
          <a:xfrm rot="5400000">
            <a:off x="4953000" y="3733800"/>
            <a:ext cx="167640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10800000" flipV="1">
            <a:off x="5086350" y="3657600"/>
            <a:ext cx="2381250" cy="16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rot="5400000">
            <a:off x="4686300" y="4533900"/>
            <a:ext cx="11430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rot="10800000" flipV="1">
            <a:off x="5105400" y="4343400"/>
            <a:ext cx="1524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rot="5400000">
            <a:off x="4762500" y="4152900"/>
            <a:ext cx="14478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Solving MRFs with graph cuts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2860675" y="2057400"/>
            <a:ext cx="4911725" cy="3276600"/>
            <a:chOff x="1411287" y="2057400"/>
            <a:chExt cx="4911725" cy="3276600"/>
          </a:xfrm>
          <a:scene3d>
            <a:camera prst="isometricOffAxis2Top"/>
            <a:lightRig rig="threePt" dir="t"/>
          </a:scene3d>
        </p:grpSpPr>
        <p:sp>
          <p:nvSpPr>
            <p:cNvPr id="47" name="Oval 46"/>
            <p:cNvSpPr/>
            <p:nvPr/>
          </p:nvSpPr>
          <p:spPr>
            <a:xfrm>
              <a:off x="1411287" y="20574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2782887" y="20574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9" name="Oval 48"/>
            <p:cNvSpPr/>
            <p:nvPr/>
          </p:nvSpPr>
          <p:spPr>
            <a:xfrm>
              <a:off x="1411287" y="32766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0" name="Straight Connector 49"/>
            <p:cNvCxnSpPr>
              <a:stCxn id="47" idx="6"/>
              <a:endCxn id="48" idx="2"/>
            </p:cNvCxnSpPr>
            <p:nvPr/>
          </p:nvCxnSpPr>
          <p:spPr>
            <a:xfrm>
              <a:off x="2173287" y="2438400"/>
              <a:ext cx="6096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7" idx="4"/>
              <a:endCxn id="49" idx="0"/>
            </p:cNvCxnSpPr>
            <p:nvPr/>
          </p:nvCxnSpPr>
          <p:spPr>
            <a:xfrm rot="5400000">
              <a:off x="1563688" y="3048000"/>
              <a:ext cx="457200" cy="31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/>
            <p:cNvSpPr/>
            <p:nvPr/>
          </p:nvSpPr>
          <p:spPr>
            <a:xfrm>
              <a:off x="2782887" y="32766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3" name="Straight Connector 52"/>
            <p:cNvCxnSpPr/>
            <p:nvPr/>
          </p:nvCxnSpPr>
          <p:spPr>
            <a:xfrm rot="5400000">
              <a:off x="2935288" y="3048000"/>
              <a:ext cx="457200" cy="31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173287" y="3733800"/>
              <a:ext cx="6096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/>
            <p:cNvSpPr/>
            <p:nvPr/>
          </p:nvSpPr>
          <p:spPr>
            <a:xfrm>
              <a:off x="4189412" y="2109788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6" name="Oval 55"/>
            <p:cNvSpPr/>
            <p:nvPr/>
          </p:nvSpPr>
          <p:spPr>
            <a:xfrm>
              <a:off x="5561012" y="2109788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7" name="Oval 56"/>
            <p:cNvSpPr/>
            <p:nvPr/>
          </p:nvSpPr>
          <p:spPr>
            <a:xfrm>
              <a:off x="4189412" y="3328988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8" name="Straight Connector 57"/>
            <p:cNvCxnSpPr>
              <a:stCxn id="55" idx="6"/>
              <a:endCxn id="56" idx="2"/>
            </p:cNvCxnSpPr>
            <p:nvPr/>
          </p:nvCxnSpPr>
          <p:spPr>
            <a:xfrm>
              <a:off x="4951412" y="2490788"/>
              <a:ext cx="6096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55" idx="4"/>
              <a:endCxn id="57" idx="0"/>
            </p:cNvCxnSpPr>
            <p:nvPr/>
          </p:nvCxnSpPr>
          <p:spPr>
            <a:xfrm rot="5400000">
              <a:off x="4342606" y="3101181"/>
              <a:ext cx="457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5561012" y="3328988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1" name="Straight Connector 60"/>
            <p:cNvCxnSpPr>
              <a:stCxn id="56" idx="4"/>
              <a:endCxn id="60" idx="0"/>
            </p:cNvCxnSpPr>
            <p:nvPr/>
          </p:nvCxnSpPr>
          <p:spPr>
            <a:xfrm rot="5400000">
              <a:off x="5714206" y="3101181"/>
              <a:ext cx="457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4951412" y="3786188"/>
              <a:ext cx="6096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/>
            <p:cNvSpPr/>
            <p:nvPr/>
          </p:nvSpPr>
          <p:spPr>
            <a:xfrm>
              <a:off x="1411287" y="4519613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4" name="Straight Connector 63"/>
            <p:cNvCxnSpPr>
              <a:endCxn id="63" idx="0"/>
            </p:cNvCxnSpPr>
            <p:nvPr/>
          </p:nvCxnSpPr>
          <p:spPr>
            <a:xfrm rot="5400000">
              <a:off x="1563688" y="4289425"/>
              <a:ext cx="457200" cy="31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>
              <a:off x="2782887" y="4519613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6" name="Straight Connector 65"/>
            <p:cNvCxnSpPr/>
            <p:nvPr/>
          </p:nvCxnSpPr>
          <p:spPr>
            <a:xfrm rot="5400000">
              <a:off x="2935288" y="4289425"/>
              <a:ext cx="457200" cy="31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2173287" y="4976813"/>
              <a:ext cx="6096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/>
          </p:nvSpPr>
          <p:spPr>
            <a:xfrm>
              <a:off x="4189412" y="45720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9" name="Straight Connector 68"/>
            <p:cNvCxnSpPr>
              <a:endCxn id="68" idx="0"/>
            </p:cNvCxnSpPr>
            <p:nvPr/>
          </p:nvCxnSpPr>
          <p:spPr>
            <a:xfrm rot="5400000">
              <a:off x="4342606" y="4344194"/>
              <a:ext cx="457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5561012" y="4572000"/>
              <a:ext cx="7620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71" name="Straight Connector 70"/>
            <p:cNvCxnSpPr>
              <a:endCxn id="70" idx="0"/>
            </p:cNvCxnSpPr>
            <p:nvPr/>
          </p:nvCxnSpPr>
          <p:spPr>
            <a:xfrm rot="5400000">
              <a:off x="5714206" y="4344194"/>
              <a:ext cx="457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4951412" y="5029200"/>
              <a:ext cx="6096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3562350" y="2438400"/>
              <a:ext cx="6096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3562350" y="3733800"/>
              <a:ext cx="6096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3562350" y="4976813"/>
              <a:ext cx="6096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762000" y="6148388"/>
          <a:ext cx="7405688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Equation" r:id="rId3" imgW="3708360" imgH="355320" progId="Equation.3">
                  <p:embed/>
                </p:oleObj>
              </mc:Choice>
              <mc:Fallback>
                <p:oleObj name="Equation" r:id="rId3" imgW="3708360" imgH="3553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6148388"/>
                        <a:ext cx="7405688" cy="709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Oval 43"/>
          <p:cNvSpPr/>
          <p:nvPr/>
        </p:nvSpPr>
        <p:spPr>
          <a:xfrm>
            <a:off x="4800600" y="1447800"/>
            <a:ext cx="914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5" name="Straight Connector 84"/>
          <p:cNvCxnSpPr>
            <a:stCxn id="44" idx="4"/>
          </p:cNvCxnSpPr>
          <p:nvPr/>
        </p:nvCxnSpPr>
        <p:spPr>
          <a:xfrm rot="5400000">
            <a:off x="4038600" y="1828800"/>
            <a:ext cx="11430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44" idx="4"/>
          </p:cNvCxnSpPr>
          <p:nvPr/>
        </p:nvCxnSpPr>
        <p:spPr>
          <a:xfrm rot="5400000">
            <a:off x="4572000" y="2514600"/>
            <a:ext cx="1295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44" idx="4"/>
          </p:cNvCxnSpPr>
          <p:nvPr/>
        </p:nvCxnSpPr>
        <p:spPr>
          <a:xfrm rot="5400000">
            <a:off x="3162300" y="1638300"/>
            <a:ext cx="1828800" cy="2362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4" idx="4"/>
          </p:cNvCxnSpPr>
          <p:nvPr/>
        </p:nvCxnSpPr>
        <p:spPr>
          <a:xfrm rot="5400000">
            <a:off x="3695700" y="2324100"/>
            <a:ext cx="1981200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44" idx="4"/>
          </p:cNvCxnSpPr>
          <p:nvPr/>
        </p:nvCxnSpPr>
        <p:spPr>
          <a:xfrm rot="5400000">
            <a:off x="4152900" y="2476500"/>
            <a:ext cx="16764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44" idx="4"/>
          </p:cNvCxnSpPr>
          <p:nvPr/>
        </p:nvCxnSpPr>
        <p:spPr>
          <a:xfrm rot="5400000">
            <a:off x="3581400" y="1752600"/>
            <a:ext cx="1524000" cy="182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4" name="TextBox 125"/>
          <p:cNvSpPr txBox="1">
            <a:spLocks noChangeArrowheads="1"/>
          </p:cNvSpPr>
          <p:nvPr/>
        </p:nvSpPr>
        <p:spPr bwMode="auto">
          <a:xfrm>
            <a:off x="6019800" y="1219200"/>
            <a:ext cx="189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Source (Label 0)</a:t>
            </a:r>
          </a:p>
        </p:txBody>
      </p:sp>
      <p:sp>
        <p:nvSpPr>
          <p:cNvPr id="4115" name="TextBox 126"/>
          <p:cNvSpPr txBox="1">
            <a:spLocks noChangeArrowheads="1"/>
          </p:cNvSpPr>
          <p:nvPr/>
        </p:nvSpPr>
        <p:spPr bwMode="auto">
          <a:xfrm>
            <a:off x="5867400" y="5257800"/>
            <a:ext cx="160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Sink (Label 1)</a:t>
            </a:r>
          </a:p>
        </p:txBody>
      </p:sp>
      <p:sp>
        <p:nvSpPr>
          <p:cNvPr id="4116" name="TextBox 127"/>
          <p:cNvSpPr txBox="1">
            <a:spLocks noChangeArrowheads="1"/>
          </p:cNvSpPr>
          <p:nvPr/>
        </p:nvSpPr>
        <p:spPr bwMode="auto">
          <a:xfrm>
            <a:off x="6400800" y="2286000"/>
            <a:ext cx="2095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Cost to assign to 0</a:t>
            </a:r>
          </a:p>
        </p:txBody>
      </p:sp>
      <p:sp>
        <p:nvSpPr>
          <p:cNvPr id="4117" name="TextBox 128"/>
          <p:cNvSpPr txBox="1">
            <a:spLocks noChangeArrowheads="1"/>
          </p:cNvSpPr>
          <p:nvPr/>
        </p:nvSpPr>
        <p:spPr bwMode="auto">
          <a:xfrm>
            <a:off x="2286000" y="4876800"/>
            <a:ext cx="2095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Cost to assign to 1</a:t>
            </a:r>
          </a:p>
        </p:txBody>
      </p:sp>
      <p:sp>
        <p:nvSpPr>
          <p:cNvPr id="4118" name="TextBox 129"/>
          <p:cNvSpPr txBox="1">
            <a:spLocks noChangeArrowheads="1"/>
          </p:cNvSpPr>
          <p:nvPr/>
        </p:nvSpPr>
        <p:spPr bwMode="auto">
          <a:xfrm>
            <a:off x="304800" y="4038600"/>
            <a:ext cx="208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Cost to split nodes</a:t>
            </a:r>
          </a:p>
        </p:txBody>
      </p:sp>
      <p:cxnSp>
        <p:nvCxnSpPr>
          <p:cNvPr id="132" name="Straight Arrow Connector 131"/>
          <p:cNvCxnSpPr>
            <a:stCxn id="4118" idx="3"/>
          </p:cNvCxnSpPr>
          <p:nvPr/>
        </p:nvCxnSpPr>
        <p:spPr>
          <a:xfrm flipV="1">
            <a:off x="2387600" y="3886200"/>
            <a:ext cx="1193800" cy="336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5638800" y="3048000"/>
            <a:ext cx="381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5105400" y="3505200"/>
            <a:ext cx="381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4572000" y="3886200"/>
            <a:ext cx="381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" name="Freeform 76"/>
          <p:cNvSpPr/>
          <p:nvPr/>
        </p:nvSpPr>
        <p:spPr>
          <a:xfrm>
            <a:off x="3067050" y="2057400"/>
            <a:ext cx="3867150" cy="2476500"/>
          </a:xfrm>
          <a:custGeom>
            <a:avLst/>
            <a:gdLst>
              <a:gd name="connsiteX0" fmla="*/ 2076450 w 2076450"/>
              <a:gd name="connsiteY0" fmla="*/ 0 h 2171700"/>
              <a:gd name="connsiteX1" fmla="*/ 1905000 w 2076450"/>
              <a:gd name="connsiteY1" fmla="*/ 38100 h 2171700"/>
              <a:gd name="connsiteX2" fmla="*/ 1790700 w 2076450"/>
              <a:gd name="connsiteY2" fmla="*/ 95250 h 2171700"/>
              <a:gd name="connsiteX3" fmla="*/ 1676400 w 2076450"/>
              <a:gd name="connsiteY3" fmla="*/ 209550 h 2171700"/>
              <a:gd name="connsiteX4" fmla="*/ 1638300 w 2076450"/>
              <a:gd name="connsiteY4" fmla="*/ 266700 h 2171700"/>
              <a:gd name="connsiteX5" fmla="*/ 1543050 w 2076450"/>
              <a:gd name="connsiteY5" fmla="*/ 381000 h 2171700"/>
              <a:gd name="connsiteX6" fmla="*/ 1504950 w 2076450"/>
              <a:gd name="connsiteY6" fmla="*/ 514350 h 2171700"/>
              <a:gd name="connsiteX7" fmla="*/ 1428750 w 2076450"/>
              <a:gd name="connsiteY7" fmla="*/ 628650 h 2171700"/>
              <a:gd name="connsiteX8" fmla="*/ 1352550 w 2076450"/>
              <a:gd name="connsiteY8" fmla="*/ 723900 h 2171700"/>
              <a:gd name="connsiteX9" fmla="*/ 1276350 w 2076450"/>
              <a:gd name="connsiteY9" fmla="*/ 838200 h 2171700"/>
              <a:gd name="connsiteX10" fmla="*/ 1162050 w 2076450"/>
              <a:gd name="connsiteY10" fmla="*/ 952500 h 2171700"/>
              <a:gd name="connsiteX11" fmla="*/ 1104900 w 2076450"/>
              <a:gd name="connsiteY11" fmla="*/ 1009650 h 2171700"/>
              <a:gd name="connsiteX12" fmla="*/ 1047750 w 2076450"/>
              <a:gd name="connsiteY12" fmla="*/ 1085850 h 2171700"/>
              <a:gd name="connsiteX13" fmla="*/ 971550 w 2076450"/>
              <a:gd name="connsiteY13" fmla="*/ 1200150 h 2171700"/>
              <a:gd name="connsiteX14" fmla="*/ 933450 w 2076450"/>
              <a:gd name="connsiteY14" fmla="*/ 1257300 h 2171700"/>
              <a:gd name="connsiteX15" fmla="*/ 876300 w 2076450"/>
              <a:gd name="connsiteY15" fmla="*/ 1295400 h 2171700"/>
              <a:gd name="connsiteX16" fmla="*/ 819150 w 2076450"/>
              <a:gd name="connsiteY16" fmla="*/ 1352550 h 2171700"/>
              <a:gd name="connsiteX17" fmla="*/ 762000 w 2076450"/>
              <a:gd name="connsiteY17" fmla="*/ 1371600 h 2171700"/>
              <a:gd name="connsiteX18" fmla="*/ 647700 w 2076450"/>
              <a:gd name="connsiteY18" fmla="*/ 1447800 h 2171700"/>
              <a:gd name="connsiteX19" fmla="*/ 590550 w 2076450"/>
              <a:gd name="connsiteY19" fmla="*/ 1485900 h 2171700"/>
              <a:gd name="connsiteX20" fmla="*/ 476250 w 2076450"/>
              <a:gd name="connsiteY20" fmla="*/ 1543050 h 2171700"/>
              <a:gd name="connsiteX21" fmla="*/ 419100 w 2076450"/>
              <a:gd name="connsiteY21" fmla="*/ 1562100 h 2171700"/>
              <a:gd name="connsiteX22" fmla="*/ 361950 w 2076450"/>
              <a:gd name="connsiteY22" fmla="*/ 1600200 h 2171700"/>
              <a:gd name="connsiteX23" fmla="*/ 247650 w 2076450"/>
              <a:gd name="connsiteY23" fmla="*/ 1638300 h 2171700"/>
              <a:gd name="connsiteX24" fmla="*/ 114300 w 2076450"/>
              <a:gd name="connsiteY24" fmla="*/ 1695450 h 2171700"/>
              <a:gd name="connsiteX25" fmla="*/ 57150 w 2076450"/>
              <a:gd name="connsiteY25" fmla="*/ 1733550 h 2171700"/>
              <a:gd name="connsiteX26" fmla="*/ 0 w 2076450"/>
              <a:gd name="connsiteY26" fmla="*/ 1847850 h 2171700"/>
              <a:gd name="connsiteX27" fmla="*/ 19050 w 2076450"/>
              <a:gd name="connsiteY27" fmla="*/ 2000250 h 2171700"/>
              <a:gd name="connsiteX28" fmla="*/ 38100 w 2076450"/>
              <a:gd name="connsiteY28" fmla="*/ 2095500 h 2171700"/>
              <a:gd name="connsiteX29" fmla="*/ 95250 w 2076450"/>
              <a:gd name="connsiteY29" fmla="*/ 2114550 h 2171700"/>
              <a:gd name="connsiteX30" fmla="*/ 114300 w 2076450"/>
              <a:gd name="connsiteY30" fmla="*/ 2171700 h 2171700"/>
              <a:gd name="connsiteX0" fmla="*/ 3867150 w 3867150"/>
              <a:gd name="connsiteY0" fmla="*/ 0 h 2476500"/>
              <a:gd name="connsiteX1" fmla="*/ 3695700 w 3867150"/>
              <a:gd name="connsiteY1" fmla="*/ 38100 h 2476500"/>
              <a:gd name="connsiteX2" fmla="*/ 3581400 w 3867150"/>
              <a:gd name="connsiteY2" fmla="*/ 95250 h 2476500"/>
              <a:gd name="connsiteX3" fmla="*/ 3467100 w 3867150"/>
              <a:gd name="connsiteY3" fmla="*/ 209550 h 2476500"/>
              <a:gd name="connsiteX4" fmla="*/ 3429000 w 3867150"/>
              <a:gd name="connsiteY4" fmla="*/ 266700 h 2476500"/>
              <a:gd name="connsiteX5" fmla="*/ 3333750 w 3867150"/>
              <a:gd name="connsiteY5" fmla="*/ 381000 h 2476500"/>
              <a:gd name="connsiteX6" fmla="*/ 3295650 w 3867150"/>
              <a:gd name="connsiteY6" fmla="*/ 514350 h 2476500"/>
              <a:gd name="connsiteX7" fmla="*/ 3219450 w 3867150"/>
              <a:gd name="connsiteY7" fmla="*/ 628650 h 2476500"/>
              <a:gd name="connsiteX8" fmla="*/ 3143250 w 3867150"/>
              <a:gd name="connsiteY8" fmla="*/ 723900 h 2476500"/>
              <a:gd name="connsiteX9" fmla="*/ 3067050 w 3867150"/>
              <a:gd name="connsiteY9" fmla="*/ 838200 h 2476500"/>
              <a:gd name="connsiteX10" fmla="*/ 2952750 w 3867150"/>
              <a:gd name="connsiteY10" fmla="*/ 952500 h 2476500"/>
              <a:gd name="connsiteX11" fmla="*/ 2895600 w 3867150"/>
              <a:gd name="connsiteY11" fmla="*/ 1009650 h 2476500"/>
              <a:gd name="connsiteX12" fmla="*/ 2838450 w 3867150"/>
              <a:gd name="connsiteY12" fmla="*/ 1085850 h 2476500"/>
              <a:gd name="connsiteX13" fmla="*/ 2762250 w 3867150"/>
              <a:gd name="connsiteY13" fmla="*/ 1200150 h 2476500"/>
              <a:gd name="connsiteX14" fmla="*/ 2724150 w 3867150"/>
              <a:gd name="connsiteY14" fmla="*/ 1257300 h 2476500"/>
              <a:gd name="connsiteX15" fmla="*/ 2667000 w 3867150"/>
              <a:gd name="connsiteY15" fmla="*/ 1295400 h 2476500"/>
              <a:gd name="connsiteX16" fmla="*/ 2609850 w 3867150"/>
              <a:gd name="connsiteY16" fmla="*/ 1352550 h 2476500"/>
              <a:gd name="connsiteX17" fmla="*/ 2552700 w 3867150"/>
              <a:gd name="connsiteY17" fmla="*/ 1371600 h 2476500"/>
              <a:gd name="connsiteX18" fmla="*/ 2438400 w 3867150"/>
              <a:gd name="connsiteY18" fmla="*/ 1447800 h 2476500"/>
              <a:gd name="connsiteX19" fmla="*/ 2381250 w 3867150"/>
              <a:gd name="connsiteY19" fmla="*/ 1485900 h 2476500"/>
              <a:gd name="connsiteX20" fmla="*/ 2266950 w 3867150"/>
              <a:gd name="connsiteY20" fmla="*/ 1543050 h 2476500"/>
              <a:gd name="connsiteX21" fmla="*/ 2209800 w 3867150"/>
              <a:gd name="connsiteY21" fmla="*/ 1562100 h 2476500"/>
              <a:gd name="connsiteX22" fmla="*/ 2152650 w 3867150"/>
              <a:gd name="connsiteY22" fmla="*/ 1600200 h 2476500"/>
              <a:gd name="connsiteX23" fmla="*/ 2038350 w 3867150"/>
              <a:gd name="connsiteY23" fmla="*/ 1638300 h 2476500"/>
              <a:gd name="connsiteX24" fmla="*/ 1905000 w 3867150"/>
              <a:gd name="connsiteY24" fmla="*/ 1695450 h 2476500"/>
              <a:gd name="connsiteX25" fmla="*/ 1847850 w 3867150"/>
              <a:gd name="connsiteY25" fmla="*/ 1733550 h 2476500"/>
              <a:gd name="connsiteX26" fmla="*/ 1790700 w 3867150"/>
              <a:gd name="connsiteY26" fmla="*/ 1847850 h 2476500"/>
              <a:gd name="connsiteX27" fmla="*/ 1809750 w 3867150"/>
              <a:gd name="connsiteY27" fmla="*/ 2000250 h 2476500"/>
              <a:gd name="connsiteX28" fmla="*/ 1828800 w 3867150"/>
              <a:gd name="connsiteY28" fmla="*/ 2095500 h 2476500"/>
              <a:gd name="connsiteX29" fmla="*/ 1885950 w 3867150"/>
              <a:gd name="connsiteY29" fmla="*/ 2114550 h 2476500"/>
              <a:gd name="connsiteX30" fmla="*/ 0 w 3867150"/>
              <a:gd name="connsiteY30" fmla="*/ 2476500 h 2476500"/>
              <a:gd name="connsiteX0" fmla="*/ 3867150 w 3867150"/>
              <a:gd name="connsiteY0" fmla="*/ 0 h 2476500"/>
              <a:gd name="connsiteX1" fmla="*/ 3695700 w 3867150"/>
              <a:gd name="connsiteY1" fmla="*/ 38100 h 2476500"/>
              <a:gd name="connsiteX2" fmla="*/ 3581400 w 3867150"/>
              <a:gd name="connsiteY2" fmla="*/ 95250 h 2476500"/>
              <a:gd name="connsiteX3" fmla="*/ 3467100 w 3867150"/>
              <a:gd name="connsiteY3" fmla="*/ 209550 h 2476500"/>
              <a:gd name="connsiteX4" fmla="*/ 3429000 w 3867150"/>
              <a:gd name="connsiteY4" fmla="*/ 266700 h 2476500"/>
              <a:gd name="connsiteX5" fmla="*/ 3333750 w 3867150"/>
              <a:gd name="connsiteY5" fmla="*/ 381000 h 2476500"/>
              <a:gd name="connsiteX6" fmla="*/ 3295650 w 3867150"/>
              <a:gd name="connsiteY6" fmla="*/ 514350 h 2476500"/>
              <a:gd name="connsiteX7" fmla="*/ 3219450 w 3867150"/>
              <a:gd name="connsiteY7" fmla="*/ 628650 h 2476500"/>
              <a:gd name="connsiteX8" fmla="*/ 3143250 w 3867150"/>
              <a:gd name="connsiteY8" fmla="*/ 723900 h 2476500"/>
              <a:gd name="connsiteX9" fmla="*/ 3067050 w 3867150"/>
              <a:gd name="connsiteY9" fmla="*/ 838200 h 2476500"/>
              <a:gd name="connsiteX10" fmla="*/ 2952750 w 3867150"/>
              <a:gd name="connsiteY10" fmla="*/ 952500 h 2476500"/>
              <a:gd name="connsiteX11" fmla="*/ 2895600 w 3867150"/>
              <a:gd name="connsiteY11" fmla="*/ 1009650 h 2476500"/>
              <a:gd name="connsiteX12" fmla="*/ 2838450 w 3867150"/>
              <a:gd name="connsiteY12" fmla="*/ 1085850 h 2476500"/>
              <a:gd name="connsiteX13" fmla="*/ 2762250 w 3867150"/>
              <a:gd name="connsiteY13" fmla="*/ 1200150 h 2476500"/>
              <a:gd name="connsiteX14" fmla="*/ 2724150 w 3867150"/>
              <a:gd name="connsiteY14" fmla="*/ 1257300 h 2476500"/>
              <a:gd name="connsiteX15" fmla="*/ 2667000 w 3867150"/>
              <a:gd name="connsiteY15" fmla="*/ 1295400 h 2476500"/>
              <a:gd name="connsiteX16" fmla="*/ 2609850 w 3867150"/>
              <a:gd name="connsiteY16" fmla="*/ 1352550 h 2476500"/>
              <a:gd name="connsiteX17" fmla="*/ 2552700 w 3867150"/>
              <a:gd name="connsiteY17" fmla="*/ 1371600 h 2476500"/>
              <a:gd name="connsiteX18" fmla="*/ 2438400 w 3867150"/>
              <a:gd name="connsiteY18" fmla="*/ 1447800 h 2476500"/>
              <a:gd name="connsiteX19" fmla="*/ 2381250 w 3867150"/>
              <a:gd name="connsiteY19" fmla="*/ 1485900 h 2476500"/>
              <a:gd name="connsiteX20" fmla="*/ 2266950 w 3867150"/>
              <a:gd name="connsiteY20" fmla="*/ 1543050 h 2476500"/>
              <a:gd name="connsiteX21" fmla="*/ 2209800 w 3867150"/>
              <a:gd name="connsiteY21" fmla="*/ 1562100 h 2476500"/>
              <a:gd name="connsiteX22" fmla="*/ 2152650 w 3867150"/>
              <a:gd name="connsiteY22" fmla="*/ 1600200 h 2476500"/>
              <a:gd name="connsiteX23" fmla="*/ 2038350 w 3867150"/>
              <a:gd name="connsiteY23" fmla="*/ 1638300 h 2476500"/>
              <a:gd name="connsiteX24" fmla="*/ 1905000 w 3867150"/>
              <a:gd name="connsiteY24" fmla="*/ 1695450 h 2476500"/>
              <a:gd name="connsiteX25" fmla="*/ 1847850 w 3867150"/>
              <a:gd name="connsiteY25" fmla="*/ 1733550 h 2476500"/>
              <a:gd name="connsiteX26" fmla="*/ 1790700 w 3867150"/>
              <a:gd name="connsiteY26" fmla="*/ 1847850 h 2476500"/>
              <a:gd name="connsiteX27" fmla="*/ 1809750 w 3867150"/>
              <a:gd name="connsiteY27" fmla="*/ 2000250 h 2476500"/>
              <a:gd name="connsiteX28" fmla="*/ 1828800 w 3867150"/>
              <a:gd name="connsiteY28" fmla="*/ 2095500 h 2476500"/>
              <a:gd name="connsiteX29" fmla="*/ 1504950 w 3867150"/>
              <a:gd name="connsiteY29" fmla="*/ 2114550 h 2476500"/>
              <a:gd name="connsiteX30" fmla="*/ 0 w 3867150"/>
              <a:gd name="connsiteY30" fmla="*/ 2476500 h 2476500"/>
              <a:gd name="connsiteX0" fmla="*/ 3867150 w 3867150"/>
              <a:gd name="connsiteY0" fmla="*/ 0 h 2476500"/>
              <a:gd name="connsiteX1" fmla="*/ 3695700 w 3867150"/>
              <a:gd name="connsiteY1" fmla="*/ 38100 h 2476500"/>
              <a:gd name="connsiteX2" fmla="*/ 3581400 w 3867150"/>
              <a:gd name="connsiteY2" fmla="*/ 95250 h 2476500"/>
              <a:gd name="connsiteX3" fmla="*/ 3467100 w 3867150"/>
              <a:gd name="connsiteY3" fmla="*/ 209550 h 2476500"/>
              <a:gd name="connsiteX4" fmla="*/ 3429000 w 3867150"/>
              <a:gd name="connsiteY4" fmla="*/ 266700 h 2476500"/>
              <a:gd name="connsiteX5" fmla="*/ 3333750 w 3867150"/>
              <a:gd name="connsiteY5" fmla="*/ 381000 h 2476500"/>
              <a:gd name="connsiteX6" fmla="*/ 3295650 w 3867150"/>
              <a:gd name="connsiteY6" fmla="*/ 514350 h 2476500"/>
              <a:gd name="connsiteX7" fmla="*/ 3219450 w 3867150"/>
              <a:gd name="connsiteY7" fmla="*/ 628650 h 2476500"/>
              <a:gd name="connsiteX8" fmla="*/ 3143250 w 3867150"/>
              <a:gd name="connsiteY8" fmla="*/ 723900 h 2476500"/>
              <a:gd name="connsiteX9" fmla="*/ 3067050 w 3867150"/>
              <a:gd name="connsiteY9" fmla="*/ 838200 h 2476500"/>
              <a:gd name="connsiteX10" fmla="*/ 2952750 w 3867150"/>
              <a:gd name="connsiteY10" fmla="*/ 952500 h 2476500"/>
              <a:gd name="connsiteX11" fmla="*/ 2895600 w 3867150"/>
              <a:gd name="connsiteY11" fmla="*/ 1009650 h 2476500"/>
              <a:gd name="connsiteX12" fmla="*/ 2838450 w 3867150"/>
              <a:gd name="connsiteY12" fmla="*/ 1085850 h 2476500"/>
              <a:gd name="connsiteX13" fmla="*/ 2762250 w 3867150"/>
              <a:gd name="connsiteY13" fmla="*/ 1200150 h 2476500"/>
              <a:gd name="connsiteX14" fmla="*/ 2724150 w 3867150"/>
              <a:gd name="connsiteY14" fmla="*/ 1257300 h 2476500"/>
              <a:gd name="connsiteX15" fmla="*/ 2667000 w 3867150"/>
              <a:gd name="connsiteY15" fmla="*/ 1295400 h 2476500"/>
              <a:gd name="connsiteX16" fmla="*/ 2609850 w 3867150"/>
              <a:gd name="connsiteY16" fmla="*/ 1352550 h 2476500"/>
              <a:gd name="connsiteX17" fmla="*/ 2552700 w 3867150"/>
              <a:gd name="connsiteY17" fmla="*/ 1371600 h 2476500"/>
              <a:gd name="connsiteX18" fmla="*/ 2438400 w 3867150"/>
              <a:gd name="connsiteY18" fmla="*/ 1447800 h 2476500"/>
              <a:gd name="connsiteX19" fmla="*/ 2381250 w 3867150"/>
              <a:gd name="connsiteY19" fmla="*/ 1485900 h 2476500"/>
              <a:gd name="connsiteX20" fmla="*/ 2266950 w 3867150"/>
              <a:gd name="connsiteY20" fmla="*/ 1543050 h 2476500"/>
              <a:gd name="connsiteX21" fmla="*/ 2209800 w 3867150"/>
              <a:gd name="connsiteY21" fmla="*/ 1562100 h 2476500"/>
              <a:gd name="connsiteX22" fmla="*/ 2152650 w 3867150"/>
              <a:gd name="connsiteY22" fmla="*/ 1600200 h 2476500"/>
              <a:gd name="connsiteX23" fmla="*/ 2038350 w 3867150"/>
              <a:gd name="connsiteY23" fmla="*/ 1638300 h 2476500"/>
              <a:gd name="connsiteX24" fmla="*/ 1905000 w 3867150"/>
              <a:gd name="connsiteY24" fmla="*/ 1695450 h 2476500"/>
              <a:gd name="connsiteX25" fmla="*/ 1847850 w 3867150"/>
              <a:gd name="connsiteY25" fmla="*/ 1733550 h 2476500"/>
              <a:gd name="connsiteX26" fmla="*/ 1790700 w 3867150"/>
              <a:gd name="connsiteY26" fmla="*/ 1847850 h 2476500"/>
              <a:gd name="connsiteX27" fmla="*/ 1809750 w 3867150"/>
              <a:gd name="connsiteY27" fmla="*/ 2000250 h 2476500"/>
              <a:gd name="connsiteX28" fmla="*/ 1143000 w 3867150"/>
              <a:gd name="connsiteY28" fmla="*/ 2324100 h 2476500"/>
              <a:gd name="connsiteX29" fmla="*/ 1504950 w 3867150"/>
              <a:gd name="connsiteY29" fmla="*/ 2114550 h 2476500"/>
              <a:gd name="connsiteX30" fmla="*/ 0 w 3867150"/>
              <a:gd name="connsiteY30" fmla="*/ 2476500 h 2476500"/>
              <a:gd name="connsiteX0" fmla="*/ 3867150 w 3867150"/>
              <a:gd name="connsiteY0" fmla="*/ 0 h 2476500"/>
              <a:gd name="connsiteX1" fmla="*/ 3695700 w 3867150"/>
              <a:gd name="connsiteY1" fmla="*/ 38100 h 2476500"/>
              <a:gd name="connsiteX2" fmla="*/ 3581400 w 3867150"/>
              <a:gd name="connsiteY2" fmla="*/ 95250 h 2476500"/>
              <a:gd name="connsiteX3" fmla="*/ 3467100 w 3867150"/>
              <a:gd name="connsiteY3" fmla="*/ 209550 h 2476500"/>
              <a:gd name="connsiteX4" fmla="*/ 3429000 w 3867150"/>
              <a:gd name="connsiteY4" fmla="*/ 266700 h 2476500"/>
              <a:gd name="connsiteX5" fmla="*/ 3333750 w 3867150"/>
              <a:gd name="connsiteY5" fmla="*/ 381000 h 2476500"/>
              <a:gd name="connsiteX6" fmla="*/ 3295650 w 3867150"/>
              <a:gd name="connsiteY6" fmla="*/ 514350 h 2476500"/>
              <a:gd name="connsiteX7" fmla="*/ 3219450 w 3867150"/>
              <a:gd name="connsiteY7" fmla="*/ 628650 h 2476500"/>
              <a:gd name="connsiteX8" fmla="*/ 3143250 w 3867150"/>
              <a:gd name="connsiteY8" fmla="*/ 723900 h 2476500"/>
              <a:gd name="connsiteX9" fmla="*/ 3067050 w 3867150"/>
              <a:gd name="connsiteY9" fmla="*/ 838200 h 2476500"/>
              <a:gd name="connsiteX10" fmla="*/ 2952750 w 3867150"/>
              <a:gd name="connsiteY10" fmla="*/ 952500 h 2476500"/>
              <a:gd name="connsiteX11" fmla="*/ 2895600 w 3867150"/>
              <a:gd name="connsiteY11" fmla="*/ 1009650 h 2476500"/>
              <a:gd name="connsiteX12" fmla="*/ 2838450 w 3867150"/>
              <a:gd name="connsiteY12" fmla="*/ 1085850 h 2476500"/>
              <a:gd name="connsiteX13" fmla="*/ 2762250 w 3867150"/>
              <a:gd name="connsiteY13" fmla="*/ 1200150 h 2476500"/>
              <a:gd name="connsiteX14" fmla="*/ 2724150 w 3867150"/>
              <a:gd name="connsiteY14" fmla="*/ 1257300 h 2476500"/>
              <a:gd name="connsiteX15" fmla="*/ 2667000 w 3867150"/>
              <a:gd name="connsiteY15" fmla="*/ 1295400 h 2476500"/>
              <a:gd name="connsiteX16" fmla="*/ 2609850 w 3867150"/>
              <a:gd name="connsiteY16" fmla="*/ 1352550 h 2476500"/>
              <a:gd name="connsiteX17" fmla="*/ 2552700 w 3867150"/>
              <a:gd name="connsiteY17" fmla="*/ 1371600 h 2476500"/>
              <a:gd name="connsiteX18" fmla="*/ 2438400 w 3867150"/>
              <a:gd name="connsiteY18" fmla="*/ 1447800 h 2476500"/>
              <a:gd name="connsiteX19" fmla="*/ 2381250 w 3867150"/>
              <a:gd name="connsiteY19" fmla="*/ 1485900 h 2476500"/>
              <a:gd name="connsiteX20" fmla="*/ 2266950 w 3867150"/>
              <a:gd name="connsiteY20" fmla="*/ 1543050 h 2476500"/>
              <a:gd name="connsiteX21" fmla="*/ 2209800 w 3867150"/>
              <a:gd name="connsiteY21" fmla="*/ 1562100 h 2476500"/>
              <a:gd name="connsiteX22" fmla="*/ 2152650 w 3867150"/>
              <a:gd name="connsiteY22" fmla="*/ 1600200 h 2476500"/>
              <a:gd name="connsiteX23" fmla="*/ 2038350 w 3867150"/>
              <a:gd name="connsiteY23" fmla="*/ 1638300 h 2476500"/>
              <a:gd name="connsiteX24" fmla="*/ 1905000 w 3867150"/>
              <a:gd name="connsiteY24" fmla="*/ 1695450 h 2476500"/>
              <a:gd name="connsiteX25" fmla="*/ 1847850 w 3867150"/>
              <a:gd name="connsiteY25" fmla="*/ 1733550 h 2476500"/>
              <a:gd name="connsiteX26" fmla="*/ 1790700 w 3867150"/>
              <a:gd name="connsiteY26" fmla="*/ 1847850 h 2476500"/>
              <a:gd name="connsiteX27" fmla="*/ 1809750 w 3867150"/>
              <a:gd name="connsiteY27" fmla="*/ 2000250 h 2476500"/>
              <a:gd name="connsiteX28" fmla="*/ 1143000 w 3867150"/>
              <a:gd name="connsiteY28" fmla="*/ 2324100 h 2476500"/>
              <a:gd name="connsiteX29" fmla="*/ 895350 w 3867150"/>
              <a:gd name="connsiteY29" fmla="*/ 2343150 h 2476500"/>
              <a:gd name="connsiteX30" fmla="*/ 0 w 3867150"/>
              <a:gd name="connsiteY30" fmla="*/ 247650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67150" h="2476500">
                <a:moveTo>
                  <a:pt x="3867150" y="0"/>
                </a:moveTo>
                <a:cubicBezTo>
                  <a:pt x="3823250" y="7317"/>
                  <a:pt x="3742597" y="14652"/>
                  <a:pt x="3695700" y="38100"/>
                </a:cubicBezTo>
                <a:cubicBezTo>
                  <a:pt x="3547984" y="111958"/>
                  <a:pt x="3725048" y="47367"/>
                  <a:pt x="3581400" y="95250"/>
                </a:cubicBezTo>
                <a:cubicBezTo>
                  <a:pt x="3543300" y="133350"/>
                  <a:pt x="3496988" y="164718"/>
                  <a:pt x="3467100" y="209550"/>
                </a:cubicBezTo>
                <a:cubicBezTo>
                  <a:pt x="3454400" y="228600"/>
                  <a:pt x="3443657" y="249111"/>
                  <a:pt x="3429000" y="266700"/>
                </a:cubicBezTo>
                <a:cubicBezTo>
                  <a:pt x="3306768" y="413379"/>
                  <a:pt x="3428345" y="239107"/>
                  <a:pt x="3333750" y="381000"/>
                </a:cubicBezTo>
                <a:cubicBezTo>
                  <a:pt x="3329266" y="398936"/>
                  <a:pt x="3308072" y="491990"/>
                  <a:pt x="3295650" y="514350"/>
                </a:cubicBezTo>
                <a:cubicBezTo>
                  <a:pt x="3273412" y="554378"/>
                  <a:pt x="3233930" y="585209"/>
                  <a:pt x="3219450" y="628650"/>
                </a:cubicBezTo>
                <a:cubicBezTo>
                  <a:pt x="3193160" y="707520"/>
                  <a:pt x="3217108" y="674661"/>
                  <a:pt x="3143250" y="723900"/>
                </a:cubicBezTo>
                <a:cubicBezTo>
                  <a:pt x="3117850" y="762000"/>
                  <a:pt x="3099429" y="805821"/>
                  <a:pt x="3067050" y="838200"/>
                </a:cubicBezTo>
                <a:lnTo>
                  <a:pt x="2952750" y="952500"/>
                </a:lnTo>
                <a:cubicBezTo>
                  <a:pt x="2933700" y="971550"/>
                  <a:pt x="2911764" y="988097"/>
                  <a:pt x="2895600" y="1009650"/>
                </a:cubicBezTo>
                <a:lnTo>
                  <a:pt x="2838450" y="1085850"/>
                </a:lnTo>
                <a:cubicBezTo>
                  <a:pt x="2804972" y="1186285"/>
                  <a:pt x="2841527" y="1105018"/>
                  <a:pt x="2762250" y="1200150"/>
                </a:cubicBezTo>
                <a:cubicBezTo>
                  <a:pt x="2747593" y="1217739"/>
                  <a:pt x="2740339" y="1241111"/>
                  <a:pt x="2724150" y="1257300"/>
                </a:cubicBezTo>
                <a:cubicBezTo>
                  <a:pt x="2707961" y="1273489"/>
                  <a:pt x="2684589" y="1280743"/>
                  <a:pt x="2667000" y="1295400"/>
                </a:cubicBezTo>
                <a:cubicBezTo>
                  <a:pt x="2646304" y="1312647"/>
                  <a:pt x="2632266" y="1337606"/>
                  <a:pt x="2609850" y="1352550"/>
                </a:cubicBezTo>
                <a:cubicBezTo>
                  <a:pt x="2593142" y="1363689"/>
                  <a:pt x="2570253" y="1361848"/>
                  <a:pt x="2552700" y="1371600"/>
                </a:cubicBezTo>
                <a:cubicBezTo>
                  <a:pt x="2512672" y="1393838"/>
                  <a:pt x="2476500" y="1422400"/>
                  <a:pt x="2438400" y="1447800"/>
                </a:cubicBezTo>
                <a:cubicBezTo>
                  <a:pt x="2419350" y="1460500"/>
                  <a:pt x="2402970" y="1478660"/>
                  <a:pt x="2381250" y="1485900"/>
                </a:cubicBezTo>
                <a:cubicBezTo>
                  <a:pt x="2237602" y="1533783"/>
                  <a:pt x="2414666" y="1469192"/>
                  <a:pt x="2266950" y="1543050"/>
                </a:cubicBezTo>
                <a:cubicBezTo>
                  <a:pt x="2248989" y="1552030"/>
                  <a:pt x="2227761" y="1553120"/>
                  <a:pt x="2209800" y="1562100"/>
                </a:cubicBezTo>
                <a:cubicBezTo>
                  <a:pt x="2189322" y="1572339"/>
                  <a:pt x="2173572" y="1590901"/>
                  <a:pt x="2152650" y="1600200"/>
                </a:cubicBezTo>
                <a:cubicBezTo>
                  <a:pt x="2115950" y="1616511"/>
                  <a:pt x="2071766" y="1616023"/>
                  <a:pt x="2038350" y="1638300"/>
                </a:cubicBezTo>
                <a:cubicBezTo>
                  <a:pt x="1959415" y="1690923"/>
                  <a:pt x="2003412" y="1670847"/>
                  <a:pt x="1905000" y="1695450"/>
                </a:cubicBezTo>
                <a:cubicBezTo>
                  <a:pt x="1885950" y="1708150"/>
                  <a:pt x="1864039" y="1717361"/>
                  <a:pt x="1847850" y="1733550"/>
                </a:cubicBezTo>
                <a:cubicBezTo>
                  <a:pt x="1810921" y="1770479"/>
                  <a:pt x="1806194" y="1801369"/>
                  <a:pt x="1790700" y="1847850"/>
                </a:cubicBezTo>
                <a:cubicBezTo>
                  <a:pt x="1797050" y="1898650"/>
                  <a:pt x="1801965" y="1949650"/>
                  <a:pt x="1809750" y="2000250"/>
                </a:cubicBezTo>
                <a:cubicBezTo>
                  <a:pt x="1814673" y="2032252"/>
                  <a:pt x="1125039" y="2297159"/>
                  <a:pt x="1143000" y="2324100"/>
                </a:cubicBezTo>
                <a:cubicBezTo>
                  <a:pt x="1154139" y="2340808"/>
                  <a:pt x="876300" y="2336800"/>
                  <a:pt x="895350" y="2343150"/>
                </a:cubicBezTo>
                <a:lnTo>
                  <a:pt x="0" y="2476500"/>
                </a:lnTo>
              </a:path>
            </a:pathLst>
          </a:cu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8" t="17862" r="20946" b="2472"/>
          <a:stretch/>
        </p:blipFill>
        <p:spPr bwMode="auto">
          <a:xfrm>
            <a:off x="990600" y="228600"/>
            <a:ext cx="7447128" cy="56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0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t="17475" r="40316" b="2357"/>
          <a:stretch/>
        </p:blipFill>
        <p:spPr bwMode="auto">
          <a:xfrm>
            <a:off x="1219200" y="533401"/>
            <a:ext cx="6701052" cy="56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07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icture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46"/>
          <a:stretch>
            <a:fillRect/>
          </a:stretch>
        </p:blipFill>
        <p:spPr bwMode="auto">
          <a:xfrm>
            <a:off x="3724275" y="2171700"/>
            <a:ext cx="4835525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44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629400" cy="1343025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Graph cuts</a:t>
            </a:r>
            <a:br>
              <a:rPr lang="en-GB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sz="2000" dirty="0" err="1" smtClean="0">
                <a:solidFill>
                  <a:srgbClr val="F1AE0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Boykov</a:t>
            </a:r>
            <a:r>
              <a:rPr lang="en-GB" sz="2000" dirty="0" smtClean="0">
                <a:solidFill>
                  <a:srgbClr val="F1AE0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and Jolly (2001)</a:t>
            </a:r>
          </a:p>
        </p:txBody>
      </p:sp>
      <p:sp>
        <p:nvSpPr>
          <p:cNvPr id="189448" name="Text Box 8"/>
          <p:cNvSpPr txBox="1">
            <a:spLocks noChangeArrowheads="1"/>
          </p:cNvSpPr>
          <p:nvPr/>
        </p:nvSpPr>
        <p:spPr bwMode="auto">
          <a:xfrm>
            <a:off x="1379538" y="1568450"/>
            <a:ext cx="1042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Image</a:t>
            </a:r>
          </a:p>
        </p:txBody>
      </p:sp>
      <p:grpSp>
        <p:nvGrpSpPr>
          <p:cNvPr id="25605" name="Group 9"/>
          <p:cNvGrpSpPr>
            <a:grpSpLocks/>
          </p:cNvGrpSpPr>
          <p:nvPr/>
        </p:nvGrpSpPr>
        <p:grpSpPr bwMode="auto">
          <a:xfrm>
            <a:off x="4408488" y="3260725"/>
            <a:ext cx="3478212" cy="7938"/>
            <a:chOff x="2777" y="2054"/>
            <a:chExt cx="2191" cy="5"/>
          </a:xfrm>
        </p:grpSpPr>
        <p:sp>
          <p:nvSpPr>
            <p:cNvPr id="25647" name="Line 10"/>
            <p:cNvSpPr>
              <a:spLocks noChangeShapeType="1"/>
            </p:cNvSpPr>
            <p:nvPr/>
          </p:nvSpPr>
          <p:spPr bwMode="auto">
            <a:xfrm flipV="1">
              <a:off x="3178" y="2054"/>
              <a:ext cx="198" cy="0"/>
            </a:xfrm>
            <a:prstGeom prst="line">
              <a:avLst/>
            </a:prstGeom>
            <a:noFill/>
            <a:ln w="19050">
              <a:solidFill>
                <a:srgbClr val="FFFF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48" name="Line 11"/>
            <p:cNvSpPr>
              <a:spLocks noChangeShapeType="1"/>
            </p:cNvSpPr>
            <p:nvPr/>
          </p:nvSpPr>
          <p:spPr bwMode="auto">
            <a:xfrm flipV="1">
              <a:off x="4370" y="2054"/>
              <a:ext cx="198" cy="0"/>
            </a:xfrm>
            <a:prstGeom prst="line">
              <a:avLst/>
            </a:prstGeom>
            <a:noFill/>
            <a:ln w="19050">
              <a:solidFill>
                <a:srgbClr val="FFFF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49" name="Line 12"/>
            <p:cNvSpPr>
              <a:spLocks noChangeShapeType="1"/>
            </p:cNvSpPr>
            <p:nvPr/>
          </p:nvSpPr>
          <p:spPr bwMode="auto">
            <a:xfrm flipV="1">
              <a:off x="3569" y="2054"/>
              <a:ext cx="198" cy="0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50" name="Line 13"/>
            <p:cNvSpPr>
              <a:spLocks noChangeShapeType="1"/>
            </p:cNvSpPr>
            <p:nvPr/>
          </p:nvSpPr>
          <p:spPr bwMode="auto">
            <a:xfrm flipV="1">
              <a:off x="3966" y="2054"/>
              <a:ext cx="198" cy="0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51" name="Line 14"/>
            <p:cNvSpPr>
              <a:spLocks noChangeShapeType="1"/>
            </p:cNvSpPr>
            <p:nvPr/>
          </p:nvSpPr>
          <p:spPr bwMode="auto">
            <a:xfrm flipV="1">
              <a:off x="4770" y="2059"/>
              <a:ext cx="198" cy="0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52" name="Line 15"/>
            <p:cNvSpPr>
              <a:spLocks noChangeShapeType="1"/>
            </p:cNvSpPr>
            <p:nvPr/>
          </p:nvSpPr>
          <p:spPr bwMode="auto">
            <a:xfrm flipV="1">
              <a:off x="2777" y="2058"/>
              <a:ext cx="198" cy="0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606" name="Group 16"/>
          <p:cNvGrpSpPr>
            <a:grpSpLocks/>
          </p:cNvGrpSpPr>
          <p:nvPr/>
        </p:nvGrpSpPr>
        <p:grpSpPr bwMode="auto">
          <a:xfrm>
            <a:off x="4333875" y="2063750"/>
            <a:ext cx="3602038" cy="1114425"/>
            <a:chOff x="2730" y="1300"/>
            <a:chExt cx="2269" cy="702"/>
          </a:xfrm>
        </p:grpSpPr>
        <p:sp>
          <p:nvSpPr>
            <p:cNvPr id="25640" name="Line 17"/>
            <p:cNvSpPr>
              <a:spLocks noChangeShapeType="1"/>
            </p:cNvSpPr>
            <p:nvPr/>
          </p:nvSpPr>
          <p:spPr bwMode="auto">
            <a:xfrm rot="10800000" flipH="1" flipV="1">
              <a:off x="3929" y="1321"/>
              <a:ext cx="689" cy="6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41" name="Line 18"/>
            <p:cNvSpPr>
              <a:spLocks noChangeShapeType="1"/>
            </p:cNvSpPr>
            <p:nvPr/>
          </p:nvSpPr>
          <p:spPr bwMode="auto">
            <a:xfrm rot="10800000" flipH="1" flipV="1">
              <a:off x="3913" y="1339"/>
              <a:ext cx="346" cy="617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42" name="Line 19"/>
            <p:cNvSpPr>
              <a:spLocks noChangeShapeType="1"/>
            </p:cNvSpPr>
            <p:nvPr/>
          </p:nvSpPr>
          <p:spPr bwMode="auto">
            <a:xfrm rot="10800000" flipH="1" flipV="1">
              <a:off x="3873" y="1345"/>
              <a:ext cx="0" cy="614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43" name="Line 20"/>
            <p:cNvSpPr>
              <a:spLocks noChangeShapeType="1"/>
            </p:cNvSpPr>
            <p:nvPr/>
          </p:nvSpPr>
          <p:spPr bwMode="auto">
            <a:xfrm rot="10800000" flipV="1">
              <a:off x="3503" y="1345"/>
              <a:ext cx="347" cy="63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44" name="Line 21"/>
            <p:cNvSpPr>
              <a:spLocks noChangeShapeType="1"/>
            </p:cNvSpPr>
            <p:nvPr/>
          </p:nvSpPr>
          <p:spPr bwMode="auto">
            <a:xfrm rot="10800000" flipV="1">
              <a:off x="3129" y="1318"/>
              <a:ext cx="693" cy="6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45" name="Line 22"/>
            <p:cNvSpPr>
              <a:spLocks noChangeShapeType="1"/>
            </p:cNvSpPr>
            <p:nvPr/>
          </p:nvSpPr>
          <p:spPr bwMode="auto">
            <a:xfrm rot="10800000" flipV="1">
              <a:off x="2730" y="1303"/>
              <a:ext cx="1074" cy="6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46" name="Line 23"/>
            <p:cNvSpPr>
              <a:spLocks noChangeShapeType="1"/>
            </p:cNvSpPr>
            <p:nvPr/>
          </p:nvSpPr>
          <p:spPr bwMode="auto">
            <a:xfrm rot="10800000" flipH="1" flipV="1">
              <a:off x="3956" y="1300"/>
              <a:ext cx="1043" cy="70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607" name="Group 24"/>
          <p:cNvGrpSpPr>
            <a:grpSpLocks/>
          </p:cNvGrpSpPr>
          <p:nvPr/>
        </p:nvGrpSpPr>
        <p:grpSpPr bwMode="auto">
          <a:xfrm>
            <a:off x="4348163" y="3400425"/>
            <a:ext cx="3621087" cy="1155700"/>
            <a:chOff x="2739" y="2142"/>
            <a:chExt cx="2281" cy="728"/>
          </a:xfrm>
        </p:grpSpPr>
        <p:sp>
          <p:nvSpPr>
            <p:cNvPr id="25633" name="Line 25"/>
            <p:cNvSpPr>
              <a:spLocks noChangeShapeType="1"/>
            </p:cNvSpPr>
            <p:nvPr/>
          </p:nvSpPr>
          <p:spPr bwMode="auto">
            <a:xfrm flipH="1" flipV="1">
              <a:off x="3112" y="2157"/>
              <a:ext cx="698" cy="663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34" name="Line 26"/>
            <p:cNvSpPr>
              <a:spLocks noChangeShapeType="1"/>
            </p:cNvSpPr>
            <p:nvPr/>
          </p:nvSpPr>
          <p:spPr bwMode="auto">
            <a:xfrm flipH="1" flipV="1">
              <a:off x="3492" y="2173"/>
              <a:ext cx="361" cy="62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35" name="Line 27"/>
            <p:cNvSpPr>
              <a:spLocks noChangeShapeType="1"/>
            </p:cNvSpPr>
            <p:nvPr/>
          </p:nvSpPr>
          <p:spPr bwMode="auto">
            <a:xfrm flipH="1" flipV="1">
              <a:off x="3877" y="2170"/>
              <a:ext cx="0" cy="61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36" name="Line 28"/>
            <p:cNvSpPr>
              <a:spLocks noChangeShapeType="1"/>
            </p:cNvSpPr>
            <p:nvPr/>
          </p:nvSpPr>
          <p:spPr bwMode="auto">
            <a:xfrm flipV="1">
              <a:off x="3902" y="2166"/>
              <a:ext cx="353" cy="6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37" name="Line 29"/>
            <p:cNvSpPr>
              <a:spLocks noChangeShapeType="1"/>
            </p:cNvSpPr>
            <p:nvPr/>
          </p:nvSpPr>
          <p:spPr bwMode="auto">
            <a:xfrm flipV="1">
              <a:off x="3940" y="2162"/>
              <a:ext cx="729" cy="655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38" name="Line 30"/>
            <p:cNvSpPr>
              <a:spLocks noChangeShapeType="1"/>
            </p:cNvSpPr>
            <p:nvPr/>
          </p:nvSpPr>
          <p:spPr bwMode="auto">
            <a:xfrm flipH="1" flipV="1">
              <a:off x="2739" y="2142"/>
              <a:ext cx="1043" cy="728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639" name="Line 31"/>
            <p:cNvSpPr>
              <a:spLocks noChangeShapeType="1"/>
            </p:cNvSpPr>
            <p:nvPr/>
          </p:nvSpPr>
          <p:spPr bwMode="auto">
            <a:xfrm flipV="1">
              <a:off x="3961" y="2153"/>
              <a:ext cx="1059" cy="69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608" name="Group 32"/>
          <p:cNvGrpSpPr>
            <a:grpSpLocks/>
          </p:cNvGrpSpPr>
          <p:nvPr/>
        </p:nvGrpSpPr>
        <p:grpSpPr bwMode="auto">
          <a:xfrm>
            <a:off x="381000" y="2085975"/>
            <a:ext cx="3028950" cy="2343150"/>
            <a:chOff x="240" y="1314"/>
            <a:chExt cx="1908" cy="1476"/>
          </a:xfrm>
        </p:grpSpPr>
        <p:sp>
          <p:nvSpPr>
            <p:cNvPr id="25631" name="Rectangle 33"/>
            <p:cNvSpPr>
              <a:spLocks noChangeArrowheads="1"/>
            </p:cNvSpPr>
            <p:nvPr/>
          </p:nvSpPr>
          <p:spPr bwMode="auto">
            <a:xfrm>
              <a:off x="240" y="1314"/>
              <a:ext cx="1908" cy="147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25632" name="Oval 34"/>
            <p:cNvSpPr>
              <a:spLocks noChangeArrowheads="1"/>
            </p:cNvSpPr>
            <p:nvPr/>
          </p:nvSpPr>
          <p:spPr bwMode="auto">
            <a:xfrm>
              <a:off x="578" y="1434"/>
              <a:ext cx="1202" cy="121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  <p:sp>
        <p:nvSpPr>
          <p:cNvPr id="25609" name="Line 35"/>
          <p:cNvSpPr>
            <a:spLocks noChangeShapeType="1"/>
          </p:cNvSpPr>
          <p:nvPr/>
        </p:nvSpPr>
        <p:spPr bwMode="auto">
          <a:xfrm>
            <a:off x="384175" y="3698875"/>
            <a:ext cx="30130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pSp>
        <p:nvGrpSpPr>
          <p:cNvPr id="25610" name="Group 36"/>
          <p:cNvGrpSpPr>
            <a:grpSpLocks/>
          </p:cNvGrpSpPr>
          <p:nvPr/>
        </p:nvGrpSpPr>
        <p:grpSpPr bwMode="auto">
          <a:xfrm>
            <a:off x="1028700" y="1939925"/>
            <a:ext cx="7835900" cy="4314825"/>
            <a:chOff x="648" y="1222"/>
            <a:chExt cx="4936" cy="2718"/>
          </a:xfrm>
        </p:grpSpPr>
        <p:sp>
          <p:nvSpPr>
            <p:cNvPr id="189477" name="Text Box 37"/>
            <p:cNvSpPr txBox="1">
              <a:spLocks noChangeArrowheads="1"/>
            </p:cNvSpPr>
            <p:nvPr/>
          </p:nvSpPr>
          <p:spPr bwMode="auto">
            <a:xfrm>
              <a:off x="4651" y="1222"/>
              <a:ext cx="9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2400">
                  <a:solidFill>
                    <a:srgbClr val="F1AE05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 Min Cut</a:t>
              </a:r>
            </a:p>
          </p:txBody>
        </p:sp>
        <p:sp>
          <p:nvSpPr>
            <p:cNvPr id="25628" name="Text Box 38"/>
            <p:cNvSpPr txBox="1">
              <a:spLocks noChangeArrowheads="1"/>
            </p:cNvSpPr>
            <p:nvPr/>
          </p:nvSpPr>
          <p:spPr bwMode="auto">
            <a:xfrm>
              <a:off x="654" y="3414"/>
              <a:ext cx="44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2000" b="1" i="1">
                  <a:solidFill>
                    <a:srgbClr val="F1AE05"/>
                  </a:solidFill>
                </a:rPr>
                <a:t>Cut:</a:t>
              </a:r>
              <a:r>
                <a:rPr lang="de-DE" sz="2000"/>
                <a:t> separating source and sink; Energy: collection of edges</a:t>
              </a:r>
              <a:endParaRPr lang="en-GB"/>
            </a:p>
          </p:txBody>
        </p:sp>
        <p:sp>
          <p:nvSpPr>
            <p:cNvPr id="25629" name="Text Box 39"/>
            <p:cNvSpPr txBox="1">
              <a:spLocks noChangeArrowheads="1"/>
            </p:cNvSpPr>
            <p:nvPr/>
          </p:nvSpPr>
          <p:spPr bwMode="auto">
            <a:xfrm>
              <a:off x="648" y="3690"/>
              <a:ext cx="436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2000" b="1" i="1">
                  <a:solidFill>
                    <a:srgbClr val="F1AE05"/>
                  </a:solidFill>
                </a:rPr>
                <a:t>Min Cut:</a:t>
              </a:r>
              <a:r>
                <a:rPr lang="de-DE" sz="2000"/>
                <a:t> Global minimal enegry in polynomial time</a:t>
              </a:r>
              <a:endParaRPr lang="en-GB" sz="2000"/>
            </a:p>
          </p:txBody>
        </p:sp>
        <p:sp>
          <p:nvSpPr>
            <p:cNvPr id="25630" name="Freeform 40"/>
            <p:cNvSpPr>
              <a:spLocks/>
            </p:cNvSpPr>
            <p:nvPr/>
          </p:nvSpPr>
          <p:spPr bwMode="auto">
            <a:xfrm>
              <a:off x="2583" y="1512"/>
              <a:ext cx="2499" cy="988"/>
            </a:xfrm>
            <a:custGeom>
              <a:avLst/>
              <a:gdLst>
                <a:gd name="T0" fmla="*/ 2499 w 2499"/>
                <a:gd name="T1" fmla="*/ 0 h 988"/>
                <a:gd name="T2" fmla="*/ 1968 w 2499"/>
                <a:gd name="T3" fmla="*/ 378 h 988"/>
                <a:gd name="T4" fmla="*/ 1683 w 2499"/>
                <a:gd name="T5" fmla="*/ 906 h 988"/>
                <a:gd name="T6" fmla="*/ 870 w 2499"/>
                <a:gd name="T7" fmla="*/ 870 h 988"/>
                <a:gd name="T8" fmla="*/ 615 w 2499"/>
                <a:gd name="T9" fmla="*/ 381 h 988"/>
                <a:gd name="T10" fmla="*/ 0 w 2499"/>
                <a:gd name="T11" fmla="*/ 7 h 9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99"/>
                <a:gd name="T19" fmla="*/ 0 h 988"/>
                <a:gd name="T20" fmla="*/ 2499 w 2499"/>
                <a:gd name="T21" fmla="*/ 988 h 9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99" h="988">
                  <a:moveTo>
                    <a:pt x="2499" y="0"/>
                  </a:moveTo>
                  <a:cubicBezTo>
                    <a:pt x="2411" y="63"/>
                    <a:pt x="2104" y="227"/>
                    <a:pt x="1968" y="378"/>
                  </a:cubicBezTo>
                  <a:cubicBezTo>
                    <a:pt x="1832" y="529"/>
                    <a:pt x="1866" y="824"/>
                    <a:pt x="1683" y="906"/>
                  </a:cubicBezTo>
                  <a:cubicBezTo>
                    <a:pt x="1500" y="988"/>
                    <a:pt x="1048" y="957"/>
                    <a:pt x="870" y="870"/>
                  </a:cubicBezTo>
                  <a:cubicBezTo>
                    <a:pt x="692" y="783"/>
                    <a:pt x="760" y="525"/>
                    <a:pt x="615" y="381"/>
                  </a:cubicBezTo>
                  <a:cubicBezTo>
                    <a:pt x="470" y="237"/>
                    <a:pt x="128" y="85"/>
                    <a:pt x="0" y="7"/>
                  </a:cubicBezTo>
                </a:path>
              </a:pathLst>
            </a:custGeom>
            <a:noFill/>
            <a:ln w="63500">
              <a:solidFill>
                <a:srgbClr val="F1AE0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611" name="Group 41"/>
          <p:cNvGrpSpPr>
            <a:grpSpLocks/>
          </p:cNvGrpSpPr>
          <p:nvPr/>
        </p:nvGrpSpPr>
        <p:grpSpPr bwMode="auto">
          <a:xfrm>
            <a:off x="4089400" y="3111500"/>
            <a:ext cx="4125913" cy="331788"/>
            <a:chOff x="2576" y="1960"/>
            <a:chExt cx="2599" cy="209"/>
          </a:xfrm>
        </p:grpSpPr>
        <p:sp>
          <p:nvSpPr>
            <p:cNvPr id="25619" name="Oval 42"/>
            <p:cNvSpPr>
              <a:spLocks noChangeArrowheads="1"/>
            </p:cNvSpPr>
            <p:nvPr/>
          </p:nvSpPr>
          <p:spPr bwMode="auto">
            <a:xfrm flipV="1">
              <a:off x="2973" y="1968"/>
              <a:ext cx="198" cy="19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25620" name="Oval 43"/>
            <p:cNvSpPr>
              <a:spLocks noChangeArrowheads="1"/>
            </p:cNvSpPr>
            <p:nvPr/>
          </p:nvSpPr>
          <p:spPr bwMode="auto">
            <a:xfrm flipV="1">
              <a:off x="4567" y="1962"/>
              <a:ext cx="198" cy="19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25621" name="Oval 44"/>
            <p:cNvSpPr>
              <a:spLocks noChangeArrowheads="1"/>
            </p:cNvSpPr>
            <p:nvPr/>
          </p:nvSpPr>
          <p:spPr bwMode="auto">
            <a:xfrm flipV="1">
              <a:off x="4977" y="1971"/>
              <a:ext cx="198" cy="19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25622" name="Oval 45"/>
            <p:cNvSpPr>
              <a:spLocks noChangeArrowheads="1"/>
            </p:cNvSpPr>
            <p:nvPr/>
          </p:nvSpPr>
          <p:spPr bwMode="auto">
            <a:xfrm flipV="1">
              <a:off x="2576" y="1960"/>
              <a:ext cx="198" cy="19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grpSp>
          <p:nvGrpSpPr>
            <p:cNvPr id="25623" name="Group 46"/>
            <p:cNvGrpSpPr>
              <a:grpSpLocks/>
            </p:cNvGrpSpPr>
            <p:nvPr/>
          </p:nvGrpSpPr>
          <p:grpSpPr bwMode="auto">
            <a:xfrm>
              <a:off x="3373" y="1965"/>
              <a:ext cx="999" cy="204"/>
              <a:chOff x="3370" y="1962"/>
              <a:chExt cx="999" cy="204"/>
            </a:xfrm>
          </p:grpSpPr>
          <p:sp>
            <p:nvSpPr>
              <p:cNvPr id="25624" name="Oval 47"/>
              <p:cNvSpPr>
                <a:spLocks noChangeArrowheads="1"/>
              </p:cNvSpPr>
              <p:nvPr/>
            </p:nvSpPr>
            <p:spPr bwMode="auto">
              <a:xfrm flipV="1">
                <a:off x="3766" y="1968"/>
                <a:ext cx="198" cy="19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  <p:sp>
            <p:nvSpPr>
              <p:cNvPr id="25625" name="Oval 48"/>
              <p:cNvSpPr>
                <a:spLocks noChangeArrowheads="1"/>
              </p:cNvSpPr>
              <p:nvPr/>
            </p:nvSpPr>
            <p:spPr bwMode="auto">
              <a:xfrm flipV="1">
                <a:off x="3370" y="1968"/>
                <a:ext cx="198" cy="19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  <p:sp>
            <p:nvSpPr>
              <p:cNvPr id="25626" name="Oval 49"/>
              <p:cNvSpPr>
                <a:spLocks noChangeArrowheads="1"/>
              </p:cNvSpPr>
              <p:nvPr/>
            </p:nvSpPr>
            <p:spPr bwMode="auto">
              <a:xfrm flipV="1">
                <a:off x="4171" y="1962"/>
                <a:ext cx="198" cy="19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</p:grpSp>
      </p:grpSp>
      <p:grpSp>
        <p:nvGrpSpPr>
          <p:cNvPr id="25612" name="Group 56"/>
          <p:cNvGrpSpPr>
            <a:grpSpLocks/>
          </p:cNvGrpSpPr>
          <p:nvPr/>
        </p:nvGrpSpPr>
        <p:grpSpPr bwMode="auto">
          <a:xfrm>
            <a:off x="5403850" y="1163638"/>
            <a:ext cx="1681163" cy="971550"/>
            <a:chOff x="3404" y="733"/>
            <a:chExt cx="1059" cy="612"/>
          </a:xfrm>
        </p:grpSpPr>
        <p:sp>
          <p:nvSpPr>
            <p:cNvPr id="189491" name="Text Box 51"/>
            <p:cNvSpPr txBox="1">
              <a:spLocks noChangeArrowheads="1"/>
            </p:cNvSpPr>
            <p:nvPr/>
          </p:nvSpPr>
          <p:spPr bwMode="auto">
            <a:xfrm>
              <a:off x="3404" y="733"/>
              <a:ext cx="105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Foreground (source)</a:t>
              </a:r>
            </a:p>
          </p:txBody>
        </p:sp>
        <p:sp>
          <p:nvSpPr>
            <p:cNvPr id="25618" name="Oval 52"/>
            <p:cNvSpPr>
              <a:spLocks noChangeArrowheads="1"/>
            </p:cNvSpPr>
            <p:nvPr/>
          </p:nvSpPr>
          <p:spPr bwMode="auto">
            <a:xfrm flipV="1">
              <a:off x="3779" y="1147"/>
              <a:ext cx="198" cy="198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F1AE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k-SK"/>
            </a:p>
          </p:txBody>
        </p:sp>
      </p:grpSp>
      <p:grpSp>
        <p:nvGrpSpPr>
          <p:cNvPr id="25613" name="Group 53"/>
          <p:cNvGrpSpPr>
            <a:grpSpLocks/>
          </p:cNvGrpSpPr>
          <p:nvPr/>
        </p:nvGrpSpPr>
        <p:grpSpPr bwMode="auto">
          <a:xfrm>
            <a:off x="5378450" y="4433888"/>
            <a:ext cx="1604963" cy="990600"/>
            <a:chOff x="3388" y="2793"/>
            <a:chExt cx="1011" cy="624"/>
          </a:xfrm>
        </p:grpSpPr>
        <p:sp>
          <p:nvSpPr>
            <p:cNvPr id="189494" name="Text Box 54"/>
            <p:cNvSpPr txBox="1">
              <a:spLocks noChangeArrowheads="1"/>
            </p:cNvSpPr>
            <p:nvPr/>
          </p:nvSpPr>
          <p:spPr bwMode="auto">
            <a:xfrm>
              <a:off x="3388" y="2975"/>
              <a:ext cx="101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Background</a:t>
              </a:r>
              <a:br>
                <a:rPr lang="en-GB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</a:br>
              <a:r>
                <a:rPr lang="en-GB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(sink)</a:t>
              </a:r>
            </a:p>
          </p:txBody>
        </p:sp>
        <p:sp>
          <p:nvSpPr>
            <p:cNvPr id="25616" name="Oval 55"/>
            <p:cNvSpPr>
              <a:spLocks noChangeArrowheads="1"/>
            </p:cNvSpPr>
            <p:nvPr/>
          </p:nvSpPr>
          <p:spPr bwMode="auto">
            <a:xfrm rot="10800000" flipV="1">
              <a:off x="3779" y="2793"/>
              <a:ext cx="198" cy="198"/>
            </a:xfrm>
            <a:prstGeom prst="ellipse">
              <a:avLst/>
            </a:prstGeom>
            <a:solidFill>
              <a:srgbClr val="000000"/>
            </a:solidFill>
            <a:ln w="38100">
              <a:solidFill>
                <a:srgbClr val="F1AE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k-SK"/>
            </a:p>
          </p:txBody>
        </p:sp>
      </p:grpSp>
      <p:sp>
        <p:nvSpPr>
          <p:cNvPr id="25614" name="TextBox 55"/>
          <p:cNvSpPr txBox="1">
            <a:spLocks noChangeArrowheads="1"/>
          </p:cNvSpPr>
          <p:nvPr/>
        </p:nvSpPr>
        <p:spPr bwMode="auto">
          <a:xfrm>
            <a:off x="7239000" y="6488113"/>
            <a:ext cx="190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Source: Rother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4800600" cy="323373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Optimization Formulation - </a:t>
            </a:r>
            <a:r>
              <a:rPr lang="en-US" sz="2700" dirty="0" smtClean="0"/>
              <a:t>Boykov &amp; Jolly ‘01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295400"/>
            <a:ext cx="3886200" cy="4525963"/>
          </a:xfrm>
        </p:spPr>
        <p:txBody>
          <a:bodyPr>
            <a:normAutofit fontScale="85000" lnSpcReduction="1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A – Proposed Segmentation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E(A) – Overall Energy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R(A) – Degree to which pixels fits model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B(A) – Degree to which the cuts breaks up similar pixels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   - Balance A() and B()</a:t>
            </a:r>
            <a:endParaRPr lang="en-US" dirty="0"/>
          </a:p>
        </p:txBody>
      </p:sp>
      <p:pic>
        <p:nvPicPr>
          <p:cNvPr id="3584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267200"/>
            <a:ext cx="28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5029200"/>
            <a:ext cx="4876800" cy="144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</a:rPr>
              <a:t>Goal: Find Segmentation, A, which minimizes E(A)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13DA5E-A4D1-4CB3-B34C-BE992B688FDD}" type="slidenum">
              <a:rPr lang="en-US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83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479901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Link Weights</a:t>
            </a:r>
            <a:endParaRPr lang="en-US" dirty="0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5334000" y="1600200"/>
            <a:ext cx="33528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Pixel links based on color/intensity similarities</a:t>
            </a:r>
          </a:p>
          <a:p>
            <a:pPr eaLnBrk="1" hangingPunct="1"/>
            <a:r>
              <a:rPr lang="en-US" smtClean="0"/>
              <a:t>Source/Target links based on histogram models of fore/background 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00750"/>
            <a:ext cx="41052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850A1-7147-4EE1-8DAB-17E08DA4A5CB}" type="slidenum">
              <a:rPr lang="en-US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50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2" t="19804" r="8114" b="64227"/>
          <a:stretch/>
        </p:blipFill>
        <p:spPr bwMode="auto">
          <a:xfrm>
            <a:off x="711958" y="1905000"/>
            <a:ext cx="7710985" cy="112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2" t="53108" r="8114" b="31675"/>
          <a:stretch/>
        </p:blipFill>
        <p:spPr bwMode="auto">
          <a:xfrm>
            <a:off x="914399" y="3733800"/>
            <a:ext cx="7710985" cy="10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30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-12700" y="-30163"/>
            <a:ext cx="6400800" cy="1143001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Grab cuts and graph cuts</a:t>
            </a:r>
          </a:p>
        </p:txBody>
      </p:sp>
      <p:grpSp>
        <p:nvGrpSpPr>
          <p:cNvPr id="23555" name="Group 37"/>
          <p:cNvGrpSpPr>
            <a:grpSpLocks/>
          </p:cNvGrpSpPr>
          <p:nvPr/>
        </p:nvGrpSpPr>
        <p:grpSpPr bwMode="auto">
          <a:xfrm>
            <a:off x="6540500" y="2238375"/>
            <a:ext cx="2084388" cy="1565275"/>
            <a:chOff x="4120" y="1410"/>
            <a:chExt cx="1313" cy="986"/>
          </a:xfrm>
        </p:grpSpPr>
        <p:pic>
          <p:nvPicPr>
            <p:cNvPr id="23573" name="Picture 6" descr="llamaDark"/>
            <p:cNvPicPr>
              <a:picLocks noChangeAspect="1" noChangeArrowheads="1"/>
            </p:cNvPicPr>
            <p:nvPr/>
          </p:nvPicPr>
          <p:blipFill>
            <a:blip r:embed="rId3">
              <a:lum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0" y="1410"/>
              <a:ext cx="1313" cy="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4" name="Rectangle 7"/>
            <p:cNvSpPr>
              <a:spLocks noChangeArrowheads="1"/>
            </p:cNvSpPr>
            <p:nvPr/>
          </p:nvSpPr>
          <p:spPr bwMode="auto">
            <a:xfrm>
              <a:off x="4339" y="1618"/>
              <a:ext cx="800" cy="766"/>
            </a:xfrm>
            <a:prstGeom prst="rect">
              <a:avLst/>
            </a:prstGeom>
            <a:noFill/>
            <a:ln w="508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sk-SK"/>
            </a:p>
          </p:txBody>
        </p:sp>
      </p:grpSp>
      <p:pic>
        <p:nvPicPr>
          <p:cNvPr id="23556" name="Picture 8" descr="llama_GB_bord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738" y="3870325"/>
            <a:ext cx="1411287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9" descr="llama_MW_bord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3876675"/>
            <a:ext cx="1366837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0" descr="llama_IS_bord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3854450"/>
            <a:ext cx="13716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 Box 15"/>
          <p:cNvSpPr txBox="1">
            <a:spLocks noChangeArrowheads="1"/>
          </p:cNvSpPr>
          <p:nvPr/>
        </p:nvSpPr>
        <p:spPr bwMode="auto">
          <a:xfrm>
            <a:off x="252413" y="2489200"/>
            <a:ext cx="7874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latin typeface="Arial Narrow" pitchFamily="34" charset="0"/>
              </a:rPr>
              <a:t>User </a:t>
            </a:r>
            <a:br>
              <a:rPr lang="en-GB" sz="2400">
                <a:latin typeface="Arial Narrow" pitchFamily="34" charset="0"/>
              </a:rPr>
            </a:br>
            <a:r>
              <a:rPr lang="en-GB" sz="2400">
                <a:latin typeface="Arial Narrow" pitchFamily="34" charset="0"/>
              </a:rPr>
              <a:t>Input</a:t>
            </a:r>
          </a:p>
        </p:txBody>
      </p:sp>
      <p:sp>
        <p:nvSpPr>
          <p:cNvPr id="23560" name="Text Box 16"/>
          <p:cNvSpPr txBox="1">
            <a:spLocks noChangeArrowheads="1"/>
          </p:cNvSpPr>
          <p:nvPr/>
        </p:nvSpPr>
        <p:spPr bwMode="auto">
          <a:xfrm>
            <a:off x="177800" y="4295775"/>
            <a:ext cx="120808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latin typeface="Arial Narrow" pitchFamily="34" charset="0"/>
              </a:rPr>
              <a:t>Result</a:t>
            </a:r>
          </a:p>
        </p:txBody>
      </p:sp>
      <p:sp>
        <p:nvSpPr>
          <p:cNvPr id="23561" name="Text Box 17"/>
          <p:cNvSpPr txBox="1">
            <a:spLocks noChangeArrowheads="1"/>
          </p:cNvSpPr>
          <p:nvPr/>
        </p:nvSpPr>
        <p:spPr bwMode="auto">
          <a:xfrm>
            <a:off x="944563" y="1582738"/>
            <a:ext cx="26781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000">
                <a:solidFill>
                  <a:srgbClr val="F1AE05"/>
                </a:solidFill>
              </a:rPr>
              <a:t>Magic Wand</a:t>
            </a:r>
            <a:r>
              <a:rPr lang="en-GB" sz="2000"/>
              <a:t> </a:t>
            </a:r>
            <a:br>
              <a:rPr lang="en-GB" sz="2000"/>
            </a:br>
            <a:r>
              <a:rPr lang="en-GB" sz="1600"/>
              <a:t>(198?)</a:t>
            </a:r>
          </a:p>
        </p:txBody>
      </p:sp>
      <p:sp>
        <p:nvSpPr>
          <p:cNvPr id="23562" name="Text Box 18"/>
          <p:cNvSpPr txBox="1">
            <a:spLocks noChangeArrowheads="1"/>
          </p:cNvSpPr>
          <p:nvPr/>
        </p:nvSpPr>
        <p:spPr bwMode="auto">
          <a:xfrm>
            <a:off x="3068638" y="1604963"/>
            <a:ext cx="37449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000">
                <a:solidFill>
                  <a:srgbClr val="F1AE05"/>
                </a:solidFill>
              </a:rPr>
              <a:t>Intelligent Scissors</a:t>
            </a:r>
            <a:r>
              <a:rPr lang="en-GB" sz="2000"/>
              <a:t/>
            </a:r>
            <a:br>
              <a:rPr lang="en-GB" sz="2000"/>
            </a:br>
            <a:r>
              <a:rPr lang="en-GB" sz="1600"/>
              <a:t>Mortensen and Barrett (1995)</a:t>
            </a:r>
          </a:p>
        </p:txBody>
      </p:sp>
      <p:sp>
        <p:nvSpPr>
          <p:cNvPr id="23563" name="Text Box 19"/>
          <p:cNvSpPr txBox="1">
            <a:spLocks noChangeArrowheads="1"/>
          </p:cNvSpPr>
          <p:nvPr/>
        </p:nvSpPr>
        <p:spPr bwMode="auto">
          <a:xfrm>
            <a:off x="6902450" y="1700213"/>
            <a:ext cx="12874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>
                <a:solidFill>
                  <a:srgbClr val="F1AE05"/>
                </a:solidFill>
              </a:rPr>
              <a:t>GrabCut</a:t>
            </a:r>
          </a:p>
        </p:txBody>
      </p:sp>
      <p:sp>
        <p:nvSpPr>
          <p:cNvPr id="23564" name="Text Box 20"/>
          <p:cNvSpPr txBox="1">
            <a:spLocks noChangeArrowheads="1"/>
          </p:cNvSpPr>
          <p:nvPr/>
        </p:nvSpPr>
        <p:spPr bwMode="auto">
          <a:xfrm>
            <a:off x="1527175" y="5400675"/>
            <a:ext cx="1319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rgbClr val="F1AE05"/>
                </a:solidFill>
              </a:rPr>
              <a:t>Regions</a:t>
            </a:r>
          </a:p>
        </p:txBody>
      </p:sp>
      <p:sp>
        <p:nvSpPr>
          <p:cNvPr id="23565" name="Text Box 21"/>
          <p:cNvSpPr txBox="1">
            <a:spLocks noChangeArrowheads="1"/>
          </p:cNvSpPr>
          <p:nvPr/>
        </p:nvSpPr>
        <p:spPr bwMode="auto">
          <a:xfrm>
            <a:off x="4100513" y="5429250"/>
            <a:ext cx="1893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rgbClr val="F1AE05"/>
                </a:solidFill>
              </a:rPr>
              <a:t>Boundary</a:t>
            </a:r>
          </a:p>
        </p:txBody>
      </p:sp>
      <p:sp>
        <p:nvSpPr>
          <p:cNvPr id="23566" name="Text Box 22"/>
          <p:cNvSpPr txBox="1">
            <a:spLocks noChangeArrowheads="1"/>
          </p:cNvSpPr>
          <p:nvPr/>
        </p:nvSpPr>
        <p:spPr bwMode="auto">
          <a:xfrm>
            <a:off x="5970588" y="5413375"/>
            <a:ext cx="3030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rgbClr val="F1AE05"/>
                </a:solidFill>
              </a:rPr>
              <a:t>Regions &amp; Boundary</a:t>
            </a:r>
          </a:p>
        </p:txBody>
      </p:sp>
      <p:grpSp>
        <p:nvGrpSpPr>
          <p:cNvPr id="23567" name="Group 36"/>
          <p:cNvGrpSpPr>
            <a:grpSpLocks/>
          </p:cNvGrpSpPr>
          <p:nvPr/>
        </p:nvGrpSpPr>
        <p:grpSpPr bwMode="auto">
          <a:xfrm>
            <a:off x="3819525" y="2220913"/>
            <a:ext cx="2092325" cy="1657350"/>
            <a:chOff x="2406" y="1399"/>
            <a:chExt cx="1318" cy="1044"/>
          </a:xfrm>
        </p:grpSpPr>
        <p:pic>
          <p:nvPicPr>
            <p:cNvPr id="23570" name="Picture 32" descr="llama"/>
            <p:cNvPicPr>
              <a:picLocks noChangeAspect="1" noChangeArrowheads="1"/>
            </p:cNvPicPr>
            <p:nvPr/>
          </p:nvPicPr>
          <p:blipFill>
            <a:blip r:embed="rId7">
              <a:lum contrast="-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8"/>
            <a:stretch>
              <a:fillRect/>
            </a:stretch>
          </p:blipFill>
          <p:spPr bwMode="auto">
            <a:xfrm>
              <a:off x="2406" y="1399"/>
              <a:ext cx="1318" cy="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1" name="Freeform 33"/>
            <p:cNvSpPr>
              <a:spLocks/>
            </p:cNvSpPr>
            <p:nvPr/>
          </p:nvSpPr>
          <p:spPr bwMode="auto">
            <a:xfrm>
              <a:off x="2683" y="1670"/>
              <a:ext cx="696" cy="773"/>
            </a:xfrm>
            <a:custGeom>
              <a:avLst/>
              <a:gdLst>
                <a:gd name="T0" fmla="*/ 36 w 696"/>
                <a:gd name="T1" fmla="*/ 699 h 773"/>
                <a:gd name="T2" fmla="*/ 57 w 696"/>
                <a:gd name="T3" fmla="*/ 600 h 773"/>
                <a:gd name="T4" fmla="*/ 57 w 696"/>
                <a:gd name="T5" fmla="*/ 489 h 773"/>
                <a:gd name="T6" fmla="*/ 66 w 696"/>
                <a:gd name="T7" fmla="*/ 396 h 773"/>
                <a:gd name="T8" fmla="*/ 105 w 696"/>
                <a:gd name="T9" fmla="*/ 183 h 773"/>
                <a:gd name="T10" fmla="*/ 27 w 696"/>
                <a:gd name="T11" fmla="*/ 120 h 773"/>
                <a:gd name="T12" fmla="*/ 0 w 696"/>
                <a:gd name="T13" fmla="*/ 75 h 773"/>
                <a:gd name="T14" fmla="*/ 21 w 696"/>
                <a:gd name="T15" fmla="*/ 6 h 773"/>
                <a:gd name="T16" fmla="*/ 165 w 696"/>
                <a:gd name="T17" fmla="*/ 48 h 773"/>
                <a:gd name="T18" fmla="*/ 324 w 696"/>
                <a:gd name="T19" fmla="*/ 30 h 773"/>
                <a:gd name="T20" fmla="*/ 508 w 696"/>
                <a:gd name="T21" fmla="*/ 94 h 773"/>
                <a:gd name="T22" fmla="*/ 569 w 696"/>
                <a:gd name="T23" fmla="*/ 118 h 773"/>
                <a:gd name="T24" fmla="*/ 639 w 696"/>
                <a:gd name="T25" fmla="*/ 155 h 773"/>
                <a:gd name="T26" fmla="*/ 681 w 696"/>
                <a:gd name="T27" fmla="*/ 207 h 773"/>
                <a:gd name="T28" fmla="*/ 696 w 696"/>
                <a:gd name="T29" fmla="*/ 297 h 773"/>
                <a:gd name="T30" fmla="*/ 588 w 696"/>
                <a:gd name="T31" fmla="*/ 378 h 773"/>
                <a:gd name="T32" fmla="*/ 457 w 696"/>
                <a:gd name="T33" fmla="*/ 405 h 773"/>
                <a:gd name="T34" fmla="*/ 438 w 696"/>
                <a:gd name="T35" fmla="*/ 448 h 773"/>
                <a:gd name="T36" fmla="*/ 494 w 696"/>
                <a:gd name="T37" fmla="*/ 721 h 773"/>
                <a:gd name="T38" fmla="*/ 205 w 696"/>
                <a:gd name="T39" fmla="*/ 759 h 773"/>
                <a:gd name="T40" fmla="*/ 47 w 696"/>
                <a:gd name="T41" fmla="*/ 735 h 773"/>
                <a:gd name="T42" fmla="*/ 36 w 696"/>
                <a:gd name="T43" fmla="*/ 699 h 77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96"/>
                <a:gd name="T67" fmla="*/ 0 h 773"/>
                <a:gd name="T68" fmla="*/ 696 w 696"/>
                <a:gd name="T69" fmla="*/ 773 h 77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96" h="773">
                  <a:moveTo>
                    <a:pt x="36" y="699"/>
                  </a:moveTo>
                  <a:cubicBezTo>
                    <a:pt x="26" y="669"/>
                    <a:pt x="47" y="631"/>
                    <a:pt x="57" y="600"/>
                  </a:cubicBezTo>
                  <a:cubicBezTo>
                    <a:pt x="59" y="541"/>
                    <a:pt x="48" y="544"/>
                    <a:pt x="57" y="489"/>
                  </a:cubicBezTo>
                  <a:cubicBezTo>
                    <a:pt x="59" y="474"/>
                    <a:pt x="63" y="411"/>
                    <a:pt x="66" y="396"/>
                  </a:cubicBezTo>
                  <a:cubicBezTo>
                    <a:pt x="76" y="353"/>
                    <a:pt x="113" y="227"/>
                    <a:pt x="105" y="183"/>
                  </a:cubicBezTo>
                  <a:cubicBezTo>
                    <a:pt x="83" y="149"/>
                    <a:pt x="49" y="142"/>
                    <a:pt x="27" y="120"/>
                  </a:cubicBezTo>
                  <a:cubicBezTo>
                    <a:pt x="22" y="105"/>
                    <a:pt x="5" y="91"/>
                    <a:pt x="0" y="75"/>
                  </a:cubicBezTo>
                  <a:cubicBezTo>
                    <a:pt x="2" y="58"/>
                    <a:pt x="13" y="21"/>
                    <a:pt x="21" y="6"/>
                  </a:cubicBezTo>
                  <a:cubicBezTo>
                    <a:pt x="65" y="0"/>
                    <a:pt x="98" y="43"/>
                    <a:pt x="165" y="48"/>
                  </a:cubicBezTo>
                  <a:cubicBezTo>
                    <a:pt x="207" y="62"/>
                    <a:pt x="281" y="24"/>
                    <a:pt x="324" y="30"/>
                  </a:cubicBezTo>
                  <a:cubicBezTo>
                    <a:pt x="361" y="43"/>
                    <a:pt x="470" y="85"/>
                    <a:pt x="508" y="94"/>
                  </a:cubicBezTo>
                  <a:cubicBezTo>
                    <a:pt x="527" y="107"/>
                    <a:pt x="550" y="105"/>
                    <a:pt x="569" y="118"/>
                  </a:cubicBezTo>
                  <a:cubicBezTo>
                    <a:pt x="591" y="133"/>
                    <a:pt x="617" y="140"/>
                    <a:pt x="639" y="155"/>
                  </a:cubicBezTo>
                  <a:cubicBezTo>
                    <a:pt x="658" y="170"/>
                    <a:pt x="668" y="184"/>
                    <a:pt x="681" y="207"/>
                  </a:cubicBezTo>
                  <a:cubicBezTo>
                    <a:pt x="690" y="237"/>
                    <a:pt x="680" y="271"/>
                    <a:pt x="696" y="297"/>
                  </a:cubicBezTo>
                  <a:cubicBezTo>
                    <a:pt x="694" y="327"/>
                    <a:pt x="624" y="366"/>
                    <a:pt x="588" y="378"/>
                  </a:cubicBezTo>
                  <a:cubicBezTo>
                    <a:pt x="525" y="376"/>
                    <a:pt x="516" y="365"/>
                    <a:pt x="457" y="405"/>
                  </a:cubicBezTo>
                  <a:cubicBezTo>
                    <a:pt x="449" y="418"/>
                    <a:pt x="438" y="448"/>
                    <a:pt x="438" y="448"/>
                  </a:cubicBezTo>
                  <a:cubicBezTo>
                    <a:pt x="440" y="489"/>
                    <a:pt x="431" y="678"/>
                    <a:pt x="494" y="721"/>
                  </a:cubicBezTo>
                  <a:cubicBezTo>
                    <a:pt x="455" y="773"/>
                    <a:pt x="279" y="757"/>
                    <a:pt x="205" y="759"/>
                  </a:cubicBezTo>
                  <a:cubicBezTo>
                    <a:pt x="133" y="755"/>
                    <a:pt x="105" y="755"/>
                    <a:pt x="47" y="735"/>
                  </a:cubicBezTo>
                  <a:cubicBezTo>
                    <a:pt x="42" y="728"/>
                    <a:pt x="36" y="680"/>
                    <a:pt x="36" y="699"/>
                  </a:cubicBezTo>
                  <a:close/>
                </a:path>
              </a:pathLst>
            </a:custGeom>
            <a:noFill/>
            <a:ln w="222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sk-SK"/>
            </a:p>
          </p:txBody>
        </p:sp>
        <p:sp>
          <p:nvSpPr>
            <p:cNvPr id="23572" name="Freeform 34"/>
            <p:cNvSpPr>
              <a:spLocks/>
            </p:cNvSpPr>
            <p:nvPr/>
          </p:nvSpPr>
          <p:spPr bwMode="auto">
            <a:xfrm>
              <a:off x="2787" y="1781"/>
              <a:ext cx="497" cy="613"/>
            </a:xfrm>
            <a:custGeom>
              <a:avLst/>
              <a:gdLst>
                <a:gd name="T0" fmla="*/ 13 w 497"/>
                <a:gd name="T1" fmla="*/ 591 h 613"/>
                <a:gd name="T2" fmla="*/ 49 w 497"/>
                <a:gd name="T3" fmla="*/ 465 h 613"/>
                <a:gd name="T4" fmla="*/ 40 w 497"/>
                <a:gd name="T5" fmla="*/ 297 h 613"/>
                <a:gd name="T6" fmla="*/ 90 w 497"/>
                <a:gd name="T7" fmla="*/ 122 h 613"/>
                <a:gd name="T8" fmla="*/ 90 w 497"/>
                <a:gd name="T9" fmla="*/ 122 h 613"/>
                <a:gd name="T10" fmla="*/ 118 w 497"/>
                <a:gd name="T11" fmla="*/ 45 h 613"/>
                <a:gd name="T12" fmla="*/ 190 w 497"/>
                <a:gd name="T13" fmla="*/ 0 h 613"/>
                <a:gd name="T14" fmla="*/ 412 w 497"/>
                <a:gd name="T15" fmla="*/ 66 h 613"/>
                <a:gd name="T16" fmla="*/ 493 w 497"/>
                <a:gd name="T17" fmla="*/ 135 h 613"/>
                <a:gd name="T18" fmla="*/ 436 w 497"/>
                <a:gd name="T19" fmla="*/ 183 h 613"/>
                <a:gd name="T20" fmla="*/ 319 w 497"/>
                <a:gd name="T21" fmla="*/ 207 h 613"/>
                <a:gd name="T22" fmla="*/ 231 w 497"/>
                <a:gd name="T23" fmla="*/ 312 h 613"/>
                <a:gd name="T24" fmla="*/ 253 w 497"/>
                <a:gd name="T25" fmla="*/ 528 h 613"/>
                <a:gd name="T26" fmla="*/ 247 w 497"/>
                <a:gd name="T27" fmla="*/ 588 h 613"/>
                <a:gd name="T28" fmla="*/ 13 w 497"/>
                <a:gd name="T29" fmla="*/ 591 h 6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97"/>
                <a:gd name="T46" fmla="*/ 0 h 613"/>
                <a:gd name="T47" fmla="*/ 497 w 497"/>
                <a:gd name="T48" fmla="*/ 613 h 6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97" h="613">
                  <a:moveTo>
                    <a:pt x="13" y="591"/>
                  </a:moveTo>
                  <a:cubicBezTo>
                    <a:pt x="0" y="553"/>
                    <a:pt x="42" y="503"/>
                    <a:pt x="49" y="465"/>
                  </a:cubicBezTo>
                  <a:cubicBezTo>
                    <a:pt x="44" y="401"/>
                    <a:pt x="45" y="361"/>
                    <a:pt x="40" y="297"/>
                  </a:cubicBezTo>
                  <a:cubicBezTo>
                    <a:pt x="45" y="175"/>
                    <a:pt x="67" y="191"/>
                    <a:pt x="90" y="122"/>
                  </a:cubicBezTo>
                  <a:cubicBezTo>
                    <a:pt x="91" y="120"/>
                    <a:pt x="102" y="49"/>
                    <a:pt x="118" y="45"/>
                  </a:cubicBezTo>
                  <a:cubicBezTo>
                    <a:pt x="139" y="39"/>
                    <a:pt x="168" y="1"/>
                    <a:pt x="190" y="0"/>
                  </a:cubicBezTo>
                  <a:cubicBezTo>
                    <a:pt x="259" y="10"/>
                    <a:pt x="343" y="49"/>
                    <a:pt x="412" y="66"/>
                  </a:cubicBezTo>
                  <a:cubicBezTo>
                    <a:pt x="450" y="86"/>
                    <a:pt x="489" y="116"/>
                    <a:pt x="493" y="135"/>
                  </a:cubicBezTo>
                  <a:cubicBezTo>
                    <a:pt x="497" y="154"/>
                    <a:pt x="465" y="171"/>
                    <a:pt x="436" y="183"/>
                  </a:cubicBezTo>
                  <a:cubicBezTo>
                    <a:pt x="409" y="186"/>
                    <a:pt x="345" y="205"/>
                    <a:pt x="319" y="207"/>
                  </a:cubicBezTo>
                  <a:cubicBezTo>
                    <a:pt x="260" y="226"/>
                    <a:pt x="245" y="256"/>
                    <a:pt x="231" y="312"/>
                  </a:cubicBezTo>
                  <a:cubicBezTo>
                    <a:pt x="233" y="395"/>
                    <a:pt x="238" y="453"/>
                    <a:pt x="253" y="528"/>
                  </a:cubicBezTo>
                  <a:cubicBezTo>
                    <a:pt x="253" y="575"/>
                    <a:pt x="261" y="580"/>
                    <a:pt x="247" y="588"/>
                  </a:cubicBezTo>
                  <a:cubicBezTo>
                    <a:pt x="207" y="598"/>
                    <a:pt x="43" y="613"/>
                    <a:pt x="13" y="591"/>
                  </a:cubicBezTo>
                  <a:close/>
                </a:path>
              </a:pathLst>
            </a:custGeom>
            <a:noFill/>
            <a:ln w="222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sk-SK"/>
            </a:p>
          </p:txBody>
        </p:sp>
      </p:grpSp>
      <p:pic>
        <p:nvPicPr>
          <p:cNvPr id="23568" name="Picture 35" descr="Picture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2205038"/>
            <a:ext cx="209073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9" name="TextBox 25"/>
          <p:cNvSpPr txBox="1">
            <a:spLocks noChangeArrowheads="1"/>
          </p:cNvSpPr>
          <p:nvPr/>
        </p:nvSpPr>
        <p:spPr bwMode="auto">
          <a:xfrm>
            <a:off x="7239000" y="6488113"/>
            <a:ext cx="190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Source: Rother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3" t="17668" r="20849" b="3604"/>
          <a:stretch/>
        </p:blipFill>
        <p:spPr bwMode="auto">
          <a:xfrm>
            <a:off x="827965" y="685800"/>
            <a:ext cx="7500582" cy="553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73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7" t="19415" r="20911" b="4300"/>
          <a:stretch/>
        </p:blipFill>
        <p:spPr bwMode="auto">
          <a:xfrm>
            <a:off x="838200" y="533400"/>
            <a:ext cx="7397088" cy="536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77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grpSp>
        <p:nvGrpSpPr>
          <p:cNvPr id="4" name="Group 3"/>
          <p:cNvGrpSpPr/>
          <p:nvPr/>
        </p:nvGrpSpPr>
        <p:grpSpPr>
          <a:xfrm>
            <a:off x="970128" y="762000"/>
            <a:ext cx="7414146" cy="5376081"/>
            <a:chOff x="970128" y="762000"/>
            <a:chExt cx="7414146" cy="5376081"/>
          </a:xfrm>
        </p:grpSpPr>
        <p:pic>
          <p:nvPicPr>
            <p:cNvPr id="9216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47" t="19804" r="20570" b="3717"/>
            <a:stretch/>
          </p:blipFill>
          <p:spPr bwMode="auto">
            <a:xfrm>
              <a:off x="970128" y="762000"/>
              <a:ext cx="7414146" cy="5376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16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7" t="47816" r="18339" b="34322"/>
            <a:stretch/>
          </p:blipFill>
          <p:spPr bwMode="auto">
            <a:xfrm>
              <a:off x="1524000" y="4385809"/>
              <a:ext cx="6625987" cy="837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16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7" t="42724" r="39127" b="41997"/>
          <a:stretch/>
        </p:blipFill>
        <p:spPr bwMode="auto">
          <a:xfrm>
            <a:off x="3483874" y="5456869"/>
            <a:ext cx="2706237" cy="6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54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2" t="17724" r="21077" b="10867"/>
          <a:stretch/>
        </p:blipFill>
        <p:spPr bwMode="auto">
          <a:xfrm>
            <a:off x="990601" y="876868"/>
            <a:ext cx="7334534" cy="5223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64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2" t="17910" r="20535" b="6094"/>
          <a:stretch/>
        </p:blipFill>
        <p:spPr bwMode="auto">
          <a:xfrm>
            <a:off x="381000" y="282940"/>
            <a:ext cx="8382000" cy="626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372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7" t="17351" r="20264" b="7369"/>
          <a:stretch/>
        </p:blipFill>
        <p:spPr bwMode="auto">
          <a:xfrm>
            <a:off x="838200" y="685800"/>
            <a:ext cx="7453952" cy="550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27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8" t="18250" r="21147" b="2940"/>
          <a:stretch/>
        </p:blipFill>
        <p:spPr bwMode="auto">
          <a:xfrm>
            <a:off x="457200" y="404316"/>
            <a:ext cx="8134066" cy="604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16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400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Colour Model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5225" y="5083175"/>
            <a:ext cx="6216650" cy="411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000" smtClean="0"/>
              <a:t>Gaussian Mixture Model </a:t>
            </a:r>
            <a:r>
              <a:rPr lang="en-GB" sz="1800" smtClean="0"/>
              <a:t>(typically 5-8 components)</a:t>
            </a:r>
          </a:p>
        </p:txBody>
      </p:sp>
      <p:pic>
        <p:nvPicPr>
          <p:cNvPr id="24580" name="Picture 5" descr="h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3149600"/>
            <a:ext cx="215582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10"/>
          <p:cNvSpPr txBox="1">
            <a:spLocks noChangeArrowheads="1"/>
          </p:cNvSpPr>
          <p:nvPr/>
        </p:nvSpPr>
        <p:spPr bwMode="auto">
          <a:xfrm>
            <a:off x="1455738" y="3416300"/>
            <a:ext cx="9969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400" b="1">
                <a:solidFill>
                  <a:srgbClr val="FF0000"/>
                </a:solidFill>
                <a:latin typeface="Arial Narrow" pitchFamily="34" charset="0"/>
              </a:rPr>
              <a:t>Foreground &amp;</a:t>
            </a:r>
            <a:br>
              <a:rPr lang="en-GB" sz="1400" b="1">
                <a:solidFill>
                  <a:srgbClr val="FF0000"/>
                </a:solidFill>
                <a:latin typeface="Arial Narrow" pitchFamily="34" charset="0"/>
              </a:rPr>
            </a:br>
            <a:r>
              <a:rPr lang="en-GB" sz="1400" b="1">
                <a:solidFill>
                  <a:srgbClr val="FF0000"/>
                </a:solidFill>
                <a:latin typeface="Arial Narrow" pitchFamily="34" charset="0"/>
              </a:rPr>
              <a:t>Background</a:t>
            </a:r>
          </a:p>
        </p:txBody>
      </p:sp>
      <p:sp>
        <p:nvSpPr>
          <p:cNvPr id="24582" name="Text Box 11"/>
          <p:cNvSpPr txBox="1">
            <a:spLocks noChangeArrowheads="1"/>
          </p:cNvSpPr>
          <p:nvPr/>
        </p:nvSpPr>
        <p:spPr bwMode="auto">
          <a:xfrm>
            <a:off x="2155825" y="4584700"/>
            <a:ext cx="9953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400" b="1">
                <a:solidFill>
                  <a:srgbClr val="0000CC"/>
                </a:solidFill>
                <a:latin typeface="Arial Narrow" pitchFamily="34" charset="0"/>
              </a:rPr>
              <a:t>Background</a:t>
            </a:r>
          </a:p>
        </p:txBody>
      </p:sp>
      <p:pic>
        <p:nvPicPr>
          <p:cNvPr id="24583" name="Picture 7" descr="h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325" y="3197225"/>
            <a:ext cx="2139950" cy="169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Text Box 12"/>
          <p:cNvSpPr txBox="1">
            <a:spLocks noChangeArrowheads="1"/>
          </p:cNvSpPr>
          <p:nvPr/>
        </p:nvSpPr>
        <p:spPr bwMode="auto">
          <a:xfrm>
            <a:off x="5751513" y="3616325"/>
            <a:ext cx="9953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400" b="1">
                <a:solidFill>
                  <a:srgbClr val="FF0000"/>
                </a:solidFill>
                <a:latin typeface="Arial Narrow" pitchFamily="34" charset="0"/>
              </a:rPr>
              <a:t>Foreground</a:t>
            </a:r>
          </a:p>
        </p:txBody>
      </p:sp>
      <p:sp>
        <p:nvSpPr>
          <p:cNvPr id="24585" name="Text Box 13"/>
          <p:cNvSpPr txBox="1">
            <a:spLocks noChangeArrowheads="1"/>
          </p:cNvSpPr>
          <p:nvPr/>
        </p:nvSpPr>
        <p:spPr bwMode="auto">
          <a:xfrm>
            <a:off x="6345238" y="4556125"/>
            <a:ext cx="9969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400" b="1">
                <a:solidFill>
                  <a:srgbClr val="0000CC"/>
                </a:solidFill>
                <a:latin typeface="Arial Narrow" pitchFamily="34" charset="0"/>
              </a:rPr>
              <a:t>Background</a:t>
            </a:r>
          </a:p>
        </p:txBody>
      </p:sp>
      <p:sp>
        <p:nvSpPr>
          <p:cNvPr id="24586" name="Text Box 14"/>
          <p:cNvSpPr txBox="1">
            <a:spLocks noChangeArrowheads="1"/>
          </p:cNvSpPr>
          <p:nvPr/>
        </p:nvSpPr>
        <p:spPr bwMode="auto">
          <a:xfrm>
            <a:off x="3109913" y="4543425"/>
            <a:ext cx="196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 b="1">
                <a:solidFill>
                  <a:srgbClr val="000000"/>
                </a:solidFill>
                <a:latin typeface="Arial Narrow" pitchFamily="34" charset="0"/>
              </a:rPr>
              <a:t>G</a:t>
            </a:r>
          </a:p>
        </p:txBody>
      </p:sp>
      <p:grpSp>
        <p:nvGrpSpPr>
          <p:cNvPr id="24587" name="Group 27"/>
          <p:cNvGrpSpPr>
            <a:grpSpLocks/>
          </p:cNvGrpSpPr>
          <p:nvPr/>
        </p:nvGrpSpPr>
        <p:grpSpPr bwMode="auto">
          <a:xfrm>
            <a:off x="1108075" y="1416050"/>
            <a:ext cx="2390775" cy="1608138"/>
            <a:chOff x="665" y="1135"/>
            <a:chExt cx="1806" cy="1206"/>
          </a:xfrm>
        </p:grpSpPr>
        <p:pic>
          <p:nvPicPr>
            <p:cNvPr id="24596" name="Picture 18" descr="12408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" y="1135"/>
              <a:ext cx="1806" cy="1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7" name="Rectangle 23"/>
            <p:cNvSpPr>
              <a:spLocks noChangeArrowheads="1"/>
            </p:cNvSpPr>
            <p:nvPr/>
          </p:nvSpPr>
          <p:spPr bwMode="auto">
            <a:xfrm>
              <a:off x="665" y="1135"/>
              <a:ext cx="95" cy="1206"/>
            </a:xfrm>
            <a:prstGeom prst="rect">
              <a:avLst/>
            </a:prstGeom>
            <a:solidFill>
              <a:srgbClr val="0000FF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24598" name="Rectangle 24"/>
            <p:cNvSpPr>
              <a:spLocks noChangeArrowheads="1"/>
            </p:cNvSpPr>
            <p:nvPr/>
          </p:nvSpPr>
          <p:spPr bwMode="auto">
            <a:xfrm>
              <a:off x="2284" y="1135"/>
              <a:ext cx="187" cy="1206"/>
            </a:xfrm>
            <a:prstGeom prst="rect">
              <a:avLst/>
            </a:prstGeom>
            <a:solidFill>
              <a:srgbClr val="0000FF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24599" name="Rectangle 25"/>
            <p:cNvSpPr>
              <a:spLocks noChangeArrowheads="1"/>
            </p:cNvSpPr>
            <p:nvPr/>
          </p:nvSpPr>
          <p:spPr bwMode="auto">
            <a:xfrm>
              <a:off x="760" y="1135"/>
              <a:ext cx="1524" cy="83"/>
            </a:xfrm>
            <a:prstGeom prst="rect">
              <a:avLst/>
            </a:prstGeom>
            <a:solidFill>
              <a:srgbClr val="0000FF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24600" name="Rectangle 26"/>
            <p:cNvSpPr>
              <a:spLocks noChangeArrowheads="1"/>
            </p:cNvSpPr>
            <p:nvPr/>
          </p:nvSpPr>
          <p:spPr bwMode="auto">
            <a:xfrm>
              <a:off x="760" y="2286"/>
              <a:ext cx="1524" cy="55"/>
            </a:xfrm>
            <a:prstGeom prst="rect">
              <a:avLst/>
            </a:prstGeom>
            <a:solidFill>
              <a:srgbClr val="0000FF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  <p:pic>
        <p:nvPicPr>
          <p:cNvPr id="24588" name="Picture 28" descr="t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213" y="1479550"/>
            <a:ext cx="214630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9" name="AutoShape 38"/>
          <p:cNvSpPr>
            <a:spLocks noChangeArrowheads="1"/>
          </p:cNvSpPr>
          <p:nvPr/>
        </p:nvSpPr>
        <p:spPr bwMode="auto">
          <a:xfrm rot="-5400000">
            <a:off x="4264025" y="2593975"/>
            <a:ext cx="482600" cy="952500"/>
          </a:xfrm>
          <a:prstGeom prst="downArrow">
            <a:avLst>
              <a:gd name="adj1" fmla="val 50000"/>
              <a:gd name="adj2" fmla="val 49342"/>
            </a:avLst>
          </a:prstGeom>
          <a:solidFill>
            <a:srgbClr val="FF99CC"/>
          </a:solidFill>
          <a:ln>
            <a:noFill/>
          </a:ln>
          <a:extLst>
            <a:ext uri="{91240B29-F687-4F45-9708-019B960494DF}">
              <a14:hiddenLine xmlns:a14="http://schemas.microsoft.com/office/drawing/2010/main" w="730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4590" name="Text Box 39"/>
          <p:cNvSpPr txBox="1">
            <a:spLocks noChangeArrowheads="1"/>
          </p:cNvSpPr>
          <p:nvPr/>
        </p:nvSpPr>
        <p:spPr bwMode="auto">
          <a:xfrm>
            <a:off x="1309688" y="3171825"/>
            <a:ext cx="196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 b="1">
                <a:solidFill>
                  <a:srgbClr val="000000"/>
                </a:solidFill>
                <a:latin typeface="Arial Narrow" pitchFamily="34" charset="0"/>
              </a:rPr>
              <a:t>R</a:t>
            </a:r>
          </a:p>
        </p:txBody>
      </p:sp>
      <p:sp>
        <p:nvSpPr>
          <p:cNvPr id="24591" name="Text Box 40"/>
          <p:cNvSpPr txBox="1">
            <a:spLocks noChangeArrowheads="1"/>
          </p:cNvSpPr>
          <p:nvPr/>
        </p:nvSpPr>
        <p:spPr bwMode="auto">
          <a:xfrm>
            <a:off x="7405688" y="4581525"/>
            <a:ext cx="196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 b="1">
                <a:solidFill>
                  <a:srgbClr val="000000"/>
                </a:solidFill>
                <a:latin typeface="Arial Narrow" pitchFamily="34" charset="0"/>
              </a:rPr>
              <a:t>G</a:t>
            </a:r>
          </a:p>
        </p:txBody>
      </p:sp>
      <p:sp>
        <p:nvSpPr>
          <p:cNvPr id="24592" name="Text Box 41"/>
          <p:cNvSpPr txBox="1">
            <a:spLocks noChangeArrowheads="1"/>
          </p:cNvSpPr>
          <p:nvPr/>
        </p:nvSpPr>
        <p:spPr bwMode="auto">
          <a:xfrm>
            <a:off x="5595938" y="3209925"/>
            <a:ext cx="196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 b="1">
                <a:solidFill>
                  <a:srgbClr val="000000"/>
                </a:solidFill>
                <a:latin typeface="Arial Narrow" pitchFamily="34" charset="0"/>
              </a:rPr>
              <a:t>R</a:t>
            </a:r>
          </a:p>
        </p:txBody>
      </p:sp>
      <p:sp>
        <p:nvSpPr>
          <p:cNvPr id="24593" name="Text Box 42"/>
          <p:cNvSpPr txBox="1">
            <a:spLocks noChangeArrowheads="1"/>
          </p:cNvSpPr>
          <p:nvPr/>
        </p:nvSpPr>
        <p:spPr bwMode="auto">
          <a:xfrm>
            <a:off x="3886200" y="3327400"/>
            <a:ext cx="13843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Iterated graph cut</a:t>
            </a:r>
          </a:p>
        </p:txBody>
      </p:sp>
      <p:pic>
        <p:nvPicPr>
          <p:cNvPr id="24594" name="Picture 43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5657850"/>
            <a:ext cx="4359275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5" name="TextBox 27"/>
          <p:cNvSpPr txBox="1">
            <a:spLocks noChangeArrowheads="1"/>
          </p:cNvSpPr>
          <p:nvPr/>
        </p:nvSpPr>
        <p:spPr bwMode="auto">
          <a:xfrm>
            <a:off x="7239000" y="6488113"/>
            <a:ext cx="190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Source: Rother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8" t="17278" r="23612" b="764"/>
          <a:stretch/>
        </p:blipFill>
        <p:spPr bwMode="auto">
          <a:xfrm>
            <a:off x="685800" y="228600"/>
            <a:ext cx="7924800" cy="64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7" t="54068" r="10369" b="16621"/>
          <a:stretch/>
        </p:blipFill>
        <p:spPr bwMode="auto">
          <a:xfrm>
            <a:off x="1600200" y="5257799"/>
            <a:ext cx="6324600" cy="140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12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3" t="17910" r="21182" b="11209"/>
          <a:stretch/>
        </p:blipFill>
        <p:spPr bwMode="auto">
          <a:xfrm>
            <a:off x="990600" y="533401"/>
            <a:ext cx="7402773" cy="518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79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6" t="18056" r="10046" b="2714"/>
          <a:stretch/>
        </p:blipFill>
        <p:spPr bwMode="auto">
          <a:xfrm>
            <a:off x="846161" y="685800"/>
            <a:ext cx="7309513" cy="556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89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3" t="16503" r="48183"/>
          <a:stretch/>
        </p:blipFill>
        <p:spPr bwMode="auto">
          <a:xfrm>
            <a:off x="1676400" y="39760"/>
            <a:ext cx="5410200" cy="681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52400"/>
            <a:ext cx="1371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25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616700" cy="1409700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Moderately straightforward </a:t>
            </a:r>
            <a:br>
              <a:rPr lang="en-GB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examples</a:t>
            </a:r>
          </a:p>
        </p:txBody>
      </p:sp>
      <p:pic>
        <p:nvPicPr>
          <p:cNvPr id="26627" name="Picture 4" descr="DSC034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1643063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996950" y="1782763"/>
            <a:ext cx="1498600" cy="1458912"/>
          </a:xfrm>
          <a:prstGeom prst="rect">
            <a:avLst/>
          </a:prstGeom>
          <a:noFill/>
          <a:ln w="5080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/>
          <a:p>
            <a:endParaRPr lang="sk-SK"/>
          </a:p>
        </p:txBody>
      </p:sp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142875" y="5749925"/>
            <a:ext cx="8670925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1" tIns="45700" rIns="91401" bIns="45700"/>
          <a:lstStyle/>
          <a:p>
            <a:pPr marL="342900" indent="-342900" algn="ctr">
              <a:spcBef>
                <a:spcPct val="20000"/>
              </a:spcBef>
            </a:pPr>
            <a:r>
              <a:rPr lang="en-GB" sz="3200" b="1"/>
              <a:t>… GrabCut completes automatically</a:t>
            </a:r>
          </a:p>
        </p:txBody>
      </p:sp>
      <p:pic>
        <p:nvPicPr>
          <p:cNvPr id="26630" name="Picture 7" descr="r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25" y="3640138"/>
            <a:ext cx="2308225" cy="182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8" descr="te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5" y="3432175"/>
            <a:ext cx="873125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1" descr="153_536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25" y="1655763"/>
            <a:ext cx="2308225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13"/>
          <p:cNvGrpSpPr>
            <a:grpSpLocks/>
          </p:cNvGrpSpPr>
          <p:nvPr/>
        </p:nvGrpSpPr>
        <p:grpSpPr bwMode="auto">
          <a:xfrm>
            <a:off x="6626225" y="1425575"/>
            <a:ext cx="1450975" cy="1935163"/>
            <a:chOff x="4216" y="952"/>
            <a:chExt cx="914" cy="1219"/>
          </a:xfrm>
        </p:grpSpPr>
        <p:pic>
          <p:nvPicPr>
            <p:cNvPr id="26640" name="Picture 14" descr="IMG_3872_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6" y="952"/>
              <a:ext cx="914" cy="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1" name="Rectangle 15"/>
            <p:cNvSpPr>
              <a:spLocks noChangeArrowheads="1"/>
            </p:cNvSpPr>
            <p:nvPr/>
          </p:nvSpPr>
          <p:spPr bwMode="auto">
            <a:xfrm>
              <a:off x="4504" y="1173"/>
              <a:ext cx="288" cy="767"/>
            </a:xfrm>
            <a:prstGeom prst="rect">
              <a:avLst/>
            </a:prstGeom>
            <a:noFill/>
            <a:ln w="508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sk-SK"/>
            </a:p>
          </p:txBody>
        </p:sp>
      </p:grpSp>
      <p:grpSp>
        <p:nvGrpSpPr>
          <p:cNvPr id="26634" name="Group 16"/>
          <p:cNvGrpSpPr>
            <a:grpSpLocks/>
          </p:cNvGrpSpPr>
          <p:nvPr/>
        </p:nvGrpSpPr>
        <p:grpSpPr bwMode="auto">
          <a:xfrm>
            <a:off x="0" y="6440488"/>
            <a:ext cx="9144000" cy="417512"/>
            <a:chOff x="0" y="4057"/>
            <a:chExt cx="5760" cy="263"/>
          </a:xfrm>
        </p:grpSpPr>
        <p:pic>
          <p:nvPicPr>
            <p:cNvPr id="26637" name="Picture 17" descr="MSRClogo"/>
            <p:cNvPicPr>
              <a:picLocks noChangeAspect="1" noChangeArrowheads="1"/>
            </p:cNvPicPr>
            <p:nvPr/>
          </p:nvPicPr>
          <p:blipFill>
            <a:blip r:embed="rId8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57"/>
              <a:ext cx="812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8" name="Line 18"/>
            <p:cNvSpPr>
              <a:spLocks noChangeShapeType="1"/>
            </p:cNvSpPr>
            <p:nvPr/>
          </p:nvSpPr>
          <p:spPr bwMode="auto">
            <a:xfrm>
              <a:off x="703" y="4065"/>
              <a:ext cx="5057" cy="0"/>
            </a:xfrm>
            <a:prstGeom prst="line">
              <a:avLst/>
            </a:prstGeom>
            <a:noFill/>
            <a:ln w="34925">
              <a:solidFill>
                <a:srgbClr val="C8C8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6639" name="Text Box 19"/>
            <p:cNvSpPr txBox="1">
              <a:spLocks noChangeArrowheads="1"/>
            </p:cNvSpPr>
            <p:nvPr/>
          </p:nvSpPr>
          <p:spPr bwMode="auto">
            <a:xfrm>
              <a:off x="996" y="4108"/>
              <a:ext cx="476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30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GB" sz="1600" b="1">
                  <a:solidFill>
                    <a:srgbClr val="B7B7FF"/>
                  </a:solidFill>
                </a:rPr>
                <a:t>        </a:t>
              </a:r>
              <a:r>
                <a:rPr lang="en-GB" sz="1600" b="1">
                  <a:solidFill>
                    <a:srgbClr val="C8C8FF"/>
                  </a:solidFill>
                </a:rPr>
                <a:t>GrabCut – Interactive Foreground Extraction</a:t>
              </a:r>
              <a:r>
                <a:rPr lang="en-GB" sz="1600">
                  <a:solidFill>
                    <a:srgbClr val="7979FF"/>
                  </a:solidFill>
                </a:rPr>
                <a:t>    		</a:t>
              </a:r>
              <a:r>
                <a:rPr lang="en-GB" sz="1600">
                  <a:solidFill>
                    <a:srgbClr val="C8C8FF"/>
                  </a:solidFill>
                </a:rPr>
                <a:t>10</a:t>
              </a:r>
              <a:r>
                <a:rPr lang="en-GB" sz="1600">
                  <a:solidFill>
                    <a:srgbClr val="7979FF"/>
                  </a:solidFill>
                </a:rPr>
                <a:t>                    </a:t>
              </a:r>
            </a:p>
          </p:txBody>
        </p:sp>
      </p:grpSp>
      <p:sp>
        <p:nvSpPr>
          <p:cNvPr id="26635" name="Freeform 22"/>
          <p:cNvSpPr>
            <a:spLocks/>
          </p:cNvSpPr>
          <p:nvPr/>
        </p:nvSpPr>
        <p:spPr bwMode="auto">
          <a:xfrm>
            <a:off x="3670300" y="1533525"/>
            <a:ext cx="2330450" cy="1984375"/>
          </a:xfrm>
          <a:custGeom>
            <a:avLst/>
            <a:gdLst>
              <a:gd name="T0" fmla="*/ 24 w 1356"/>
              <a:gd name="T1" fmla="*/ 270 h 1242"/>
              <a:gd name="T2" fmla="*/ 180 w 1356"/>
              <a:gd name="T3" fmla="*/ 198 h 1242"/>
              <a:gd name="T4" fmla="*/ 246 w 1356"/>
              <a:gd name="T5" fmla="*/ 174 h 1242"/>
              <a:gd name="T6" fmla="*/ 318 w 1356"/>
              <a:gd name="T7" fmla="*/ 156 h 1242"/>
              <a:gd name="T8" fmla="*/ 354 w 1356"/>
              <a:gd name="T9" fmla="*/ 126 h 1242"/>
              <a:gd name="T10" fmla="*/ 696 w 1356"/>
              <a:gd name="T11" fmla="*/ 0 h 1242"/>
              <a:gd name="T12" fmla="*/ 834 w 1356"/>
              <a:gd name="T13" fmla="*/ 12 h 1242"/>
              <a:gd name="T14" fmla="*/ 942 w 1356"/>
              <a:gd name="T15" fmla="*/ 48 h 1242"/>
              <a:gd name="T16" fmla="*/ 1044 w 1356"/>
              <a:gd name="T17" fmla="*/ 192 h 1242"/>
              <a:gd name="T18" fmla="*/ 1116 w 1356"/>
              <a:gd name="T19" fmla="*/ 276 h 1242"/>
              <a:gd name="T20" fmla="*/ 1188 w 1356"/>
              <a:gd name="T21" fmla="*/ 348 h 1242"/>
              <a:gd name="T22" fmla="*/ 1212 w 1356"/>
              <a:gd name="T23" fmla="*/ 372 h 1242"/>
              <a:gd name="T24" fmla="*/ 1230 w 1356"/>
              <a:gd name="T25" fmla="*/ 390 h 1242"/>
              <a:gd name="T26" fmla="*/ 1272 w 1356"/>
              <a:gd name="T27" fmla="*/ 462 h 1242"/>
              <a:gd name="T28" fmla="*/ 1296 w 1356"/>
              <a:gd name="T29" fmla="*/ 498 h 1242"/>
              <a:gd name="T30" fmla="*/ 1338 w 1356"/>
              <a:gd name="T31" fmla="*/ 600 h 1242"/>
              <a:gd name="T32" fmla="*/ 1356 w 1356"/>
              <a:gd name="T33" fmla="*/ 660 h 1242"/>
              <a:gd name="T34" fmla="*/ 1272 w 1356"/>
              <a:gd name="T35" fmla="*/ 1014 h 1242"/>
              <a:gd name="T36" fmla="*/ 1188 w 1356"/>
              <a:gd name="T37" fmla="*/ 1146 h 1242"/>
              <a:gd name="T38" fmla="*/ 1134 w 1356"/>
              <a:gd name="T39" fmla="*/ 1188 h 1242"/>
              <a:gd name="T40" fmla="*/ 990 w 1356"/>
              <a:gd name="T41" fmla="*/ 1242 h 1242"/>
              <a:gd name="T42" fmla="*/ 684 w 1356"/>
              <a:gd name="T43" fmla="*/ 1218 h 1242"/>
              <a:gd name="T44" fmla="*/ 474 w 1356"/>
              <a:gd name="T45" fmla="*/ 1158 h 1242"/>
              <a:gd name="T46" fmla="*/ 414 w 1356"/>
              <a:gd name="T47" fmla="*/ 1128 h 1242"/>
              <a:gd name="T48" fmla="*/ 330 w 1356"/>
              <a:gd name="T49" fmla="*/ 1050 h 1242"/>
              <a:gd name="T50" fmla="*/ 258 w 1356"/>
              <a:gd name="T51" fmla="*/ 978 h 1242"/>
              <a:gd name="T52" fmla="*/ 204 w 1356"/>
              <a:gd name="T53" fmla="*/ 924 h 1242"/>
              <a:gd name="T54" fmla="*/ 96 w 1356"/>
              <a:gd name="T55" fmla="*/ 762 h 1242"/>
              <a:gd name="T56" fmla="*/ 84 w 1356"/>
              <a:gd name="T57" fmla="*/ 726 h 1242"/>
              <a:gd name="T58" fmla="*/ 30 w 1356"/>
              <a:gd name="T59" fmla="*/ 564 h 1242"/>
              <a:gd name="T60" fmla="*/ 0 w 1356"/>
              <a:gd name="T61" fmla="*/ 408 h 1242"/>
              <a:gd name="T62" fmla="*/ 24 w 1356"/>
              <a:gd name="T63" fmla="*/ 270 h 124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56"/>
              <a:gd name="T97" fmla="*/ 0 h 1242"/>
              <a:gd name="T98" fmla="*/ 1356 w 1356"/>
              <a:gd name="T99" fmla="*/ 1242 h 124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56" h="1242">
                <a:moveTo>
                  <a:pt x="24" y="270"/>
                </a:moveTo>
                <a:cubicBezTo>
                  <a:pt x="61" y="214"/>
                  <a:pt x="119" y="207"/>
                  <a:pt x="180" y="198"/>
                </a:cubicBezTo>
                <a:cubicBezTo>
                  <a:pt x="203" y="190"/>
                  <a:pt x="222" y="179"/>
                  <a:pt x="246" y="174"/>
                </a:cubicBezTo>
                <a:cubicBezTo>
                  <a:pt x="265" y="170"/>
                  <a:pt x="301" y="167"/>
                  <a:pt x="318" y="156"/>
                </a:cubicBezTo>
                <a:cubicBezTo>
                  <a:pt x="331" y="147"/>
                  <a:pt x="341" y="135"/>
                  <a:pt x="354" y="126"/>
                </a:cubicBezTo>
                <a:cubicBezTo>
                  <a:pt x="454" y="59"/>
                  <a:pt x="579" y="23"/>
                  <a:pt x="696" y="0"/>
                </a:cubicBezTo>
                <a:cubicBezTo>
                  <a:pt x="744" y="3"/>
                  <a:pt x="788" y="2"/>
                  <a:pt x="834" y="12"/>
                </a:cubicBezTo>
                <a:cubicBezTo>
                  <a:pt x="872" y="20"/>
                  <a:pt x="905" y="39"/>
                  <a:pt x="942" y="48"/>
                </a:cubicBezTo>
                <a:cubicBezTo>
                  <a:pt x="989" y="84"/>
                  <a:pt x="1011" y="143"/>
                  <a:pt x="1044" y="192"/>
                </a:cubicBezTo>
                <a:cubicBezTo>
                  <a:pt x="1067" y="227"/>
                  <a:pt x="1090" y="246"/>
                  <a:pt x="1116" y="276"/>
                </a:cubicBezTo>
                <a:cubicBezTo>
                  <a:pt x="1138" y="301"/>
                  <a:pt x="1164" y="324"/>
                  <a:pt x="1188" y="348"/>
                </a:cubicBezTo>
                <a:cubicBezTo>
                  <a:pt x="1196" y="356"/>
                  <a:pt x="1204" y="364"/>
                  <a:pt x="1212" y="372"/>
                </a:cubicBezTo>
                <a:cubicBezTo>
                  <a:pt x="1218" y="378"/>
                  <a:pt x="1230" y="390"/>
                  <a:pt x="1230" y="390"/>
                </a:cubicBezTo>
                <a:cubicBezTo>
                  <a:pt x="1239" y="417"/>
                  <a:pt x="1256" y="438"/>
                  <a:pt x="1272" y="462"/>
                </a:cubicBezTo>
                <a:cubicBezTo>
                  <a:pt x="1280" y="474"/>
                  <a:pt x="1296" y="498"/>
                  <a:pt x="1296" y="498"/>
                </a:cubicBezTo>
                <a:cubicBezTo>
                  <a:pt x="1305" y="535"/>
                  <a:pt x="1328" y="564"/>
                  <a:pt x="1338" y="600"/>
                </a:cubicBezTo>
                <a:cubicBezTo>
                  <a:pt x="1344" y="620"/>
                  <a:pt x="1356" y="660"/>
                  <a:pt x="1356" y="660"/>
                </a:cubicBezTo>
                <a:cubicBezTo>
                  <a:pt x="1351" y="786"/>
                  <a:pt x="1343" y="907"/>
                  <a:pt x="1272" y="1014"/>
                </a:cubicBezTo>
                <a:cubicBezTo>
                  <a:pt x="1263" y="1071"/>
                  <a:pt x="1230" y="1109"/>
                  <a:pt x="1188" y="1146"/>
                </a:cubicBezTo>
                <a:cubicBezTo>
                  <a:pt x="1139" y="1189"/>
                  <a:pt x="1171" y="1176"/>
                  <a:pt x="1134" y="1188"/>
                </a:cubicBezTo>
                <a:cubicBezTo>
                  <a:pt x="1106" y="1209"/>
                  <a:pt x="1028" y="1233"/>
                  <a:pt x="990" y="1242"/>
                </a:cubicBezTo>
                <a:cubicBezTo>
                  <a:pt x="885" y="1238"/>
                  <a:pt x="788" y="1225"/>
                  <a:pt x="684" y="1218"/>
                </a:cubicBezTo>
                <a:cubicBezTo>
                  <a:pt x="610" y="1207"/>
                  <a:pt x="546" y="1176"/>
                  <a:pt x="474" y="1158"/>
                </a:cubicBezTo>
                <a:cubicBezTo>
                  <a:pt x="454" y="1145"/>
                  <a:pt x="433" y="1143"/>
                  <a:pt x="414" y="1128"/>
                </a:cubicBezTo>
                <a:cubicBezTo>
                  <a:pt x="385" y="1104"/>
                  <a:pt x="361" y="1071"/>
                  <a:pt x="330" y="1050"/>
                </a:cubicBezTo>
                <a:cubicBezTo>
                  <a:pt x="311" y="1022"/>
                  <a:pt x="282" y="1002"/>
                  <a:pt x="258" y="978"/>
                </a:cubicBezTo>
                <a:cubicBezTo>
                  <a:pt x="239" y="959"/>
                  <a:pt x="226" y="939"/>
                  <a:pt x="204" y="924"/>
                </a:cubicBezTo>
                <a:cubicBezTo>
                  <a:pt x="168" y="870"/>
                  <a:pt x="132" y="816"/>
                  <a:pt x="96" y="762"/>
                </a:cubicBezTo>
                <a:cubicBezTo>
                  <a:pt x="89" y="751"/>
                  <a:pt x="91" y="737"/>
                  <a:pt x="84" y="726"/>
                </a:cubicBezTo>
                <a:cubicBezTo>
                  <a:pt x="52" y="678"/>
                  <a:pt x="48" y="617"/>
                  <a:pt x="30" y="564"/>
                </a:cubicBezTo>
                <a:cubicBezTo>
                  <a:pt x="11" y="508"/>
                  <a:pt x="0" y="467"/>
                  <a:pt x="0" y="408"/>
                </a:cubicBezTo>
                <a:lnTo>
                  <a:pt x="24" y="270"/>
                </a:lnTo>
                <a:close/>
              </a:path>
            </a:pathLst>
          </a:custGeom>
          <a:noFill/>
          <a:ln w="603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sk-SK"/>
          </a:p>
        </p:txBody>
      </p:sp>
      <p:pic>
        <p:nvPicPr>
          <p:cNvPr id="26636" name="Picture 23" descr="o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59175"/>
            <a:ext cx="1976438" cy="19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400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Difficult Examples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9675" y="1714500"/>
            <a:ext cx="2212975" cy="876300"/>
          </a:xfrm>
          <a:noFill/>
        </p:spPr>
        <p:txBody>
          <a:bodyPr lIns="91401" tIns="45700" rIns="91401" bIns="45700"/>
          <a:lstStyle/>
          <a:p>
            <a:pPr eaLnBrk="1" hangingPunct="1">
              <a:buFontTx/>
              <a:buNone/>
            </a:pPr>
            <a:r>
              <a:rPr lang="en-GB" sz="2000" b="1" smtClean="0">
                <a:solidFill>
                  <a:srgbClr val="F1AE05"/>
                </a:solidFill>
              </a:rPr>
              <a:t>Camouflage &amp; </a:t>
            </a:r>
          </a:p>
          <a:p>
            <a:pPr eaLnBrk="1" hangingPunct="1">
              <a:buFontTx/>
              <a:buNone/>
            </a:pPr>
            <a:r>
              <a:rPr lang="en-GB" sz="2000" b="1" smtClean="0">
                <a:solidFill>
                  <a:srgbClr val="F1AE05"/>
                </a:solidFill>
              </a:rPr>
              <a:t>Low Contrast</a:t>
            </a:r>
          </a:p>
        </p:txBody>
      </p:sp>
      <p:pic>
        <p:nvPicPr>
          <p:cNvPr id="27652" name="Picture 4" descr="k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03688"/>
            <a:ext cx="167322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3" name="Group 5"/>
          <p:cNvGrpSpPr>
            <a:grpSpLocks/>
          </p:cNvGrpSpPr>
          <p:nvPr/>
        </p:nvGrpSpPr>
        <p:grpSpPr bwMode="auto">
          <a:xfrm>
            <a:off x="1219200" y="2503488"/>
            <a:ext cx="1814513" cy="1333500"/>
            <a:chOff x="552" y="1552"/>
            <a:chExt cx="1558" cy="1040"/>
          </a:xfrm>
        </p:grpSpPr>
        <p:pic>
          <p:nvPicPr>
            <p:cNvPr id="27677" name="Picture 6" descr="20907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" y="1552"/>
              <a:ext cx="1558" cy="1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8" name="Rectangle 7"/>
            <p:cNvSpPr>
              <a:spLocks noChangeArrowheads="1"/>
            </p:cNvSpPr>
            <p:nvPr/>
          </p:nvSpPr>
          <p:spPr bwMode="auto">
            <a:xfrm>
              <a:off x="846" y="1776"/>
              <a:ext cx="1056" cy="712"/>
            </a:xfrm>
            <a:prstGeom prst="rect">
              <a:avLst/>
            </a:prstGeom>
            <a:noFill/>
            <a:ln w="5715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sk-SK"/>
            </a:p>
          </p:txBody>
        </p:sp>
      </p:grpSp>
      <p:pic>
        <p:nvPicPr>
          <p:cNvPr id="27654" name="Picture 8" descr="k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763" y="4110038"/>
            <a:ext cx="1884362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5" name="Group 9"/>
          <p:cNvGrpSpPr>
            <a:grpSpLocks/>
          </p:cNvGrpSpPr>
          <p:nvPr/>
        </p:nvGrpSpPr>
        <p:grpSpPr bwMode="auto">
          <a:xfrm>
            <a:off x="3563938" y="2503488"/>
            <a:ext cx="2284412" cy="1355725"/>
            <a:chOff x="4120" y="1344"/>
            <a:chExt cx="1496" cy="979"/>
          </a:xfrm>
        </p:grpSpPr>
        <p:pic>
          <p:nvPicPr>
            <p:cNvPr id="27675" name="Picture 10" descr="tree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0" y="1344"/>
              <a:ext cx="1496" cy="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6" name="Rectangle 11"/>
            <p:cNvSpPr>
              <a:spLocks noChangeArrowheads="1"/>
            </p:cNvSpPr>
            <p:nvPr/>
          </p:nvSpPr>
          <p:spPr bwMode="auto">
            <a:xfrm>
              <a:off x="4302" y="1344"/>
              <a:ext cx="1200" cy="976"/>
            </a:xfrm>
            <a:prstGeom prst="rect">
              <a:avLst/>
            </a:prstGeom>
            <a:noFill/>
            <a:ln w="5715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sk-SK"/>
            </a:p>
          </p:txBody>
        </p:sp>
      </p:grpSp>
      <p:grpSp>
        <p:nvGrpSpPr>
          <p:cNvPr id="27656" name="Group 13"/>
          <p:cNvGrpSpPr>
            <a:grpSpLocks/>
          </p:cNvGrpSpPr>
          <p:nvPr/>
        </p:nvGrpSpPr>
        <p:grpSpPr bwMode="auto">
          <a:xfrm>
            <a:off x="6392863" y="2490788"/>
            <a:ext cx="2051050" cy="1346200"/>
            <a:chOff x="2104" y="1248"/>
            <a:chExt cx="1807" cy="1206"/>
          </a:xfrm>
        </p:grpSpPr>
        <p:pic>
          <p:nvPicPr>
            <p:cNvPr id="27673" name="Picture 14" descr="15309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4" y="1248"/>
              <a:ext cx="1807" cy="1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4" name="Rectangle 15"/>
            <p:cNvSpPr>
              <a:spLocks noChangeArrowheads="1"/>
            </p:cNvSpPr>
            <p:nvPr/>
          </p:nvSpPr>
          <p:spPr bwMode="auto">
            <a:xfrm>
              <a:off x="2142" y="1432"/>
              <a:ext cx="1352" cy="904"/>
            </a:xfrm>
            <a:prstGeom prst="rect">
              <a:avLst/>
            </a:prstGeom>
            <a:noFill/>
            <a:ln w="5715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sk-SK"/>
            </a:p>
          </p:txBody>
        </p:sp>
      </p:grpSp>
      <p:sp>
        <p:nvSpPr>
          <p:cNvPr id="27657" name="Rectangle 16"/>
          <p:cNvSpPr>
            <a:spLocks noChangeArrowheads="1"/>
          </p:cNvSpPr>
          <p:nvPr/>
        </p:nvSpPr>
        <p:spPr bwMode="auto">
          <a:xfrm>
            <a:off x="6570663" y="1925638"/>
            <a:ext cx="1830387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1" tIns="45700" rIns="91401" bIns="45700"/>
          <a:lstStyle/>
          <a:p>
            <a:pPr marL="342900" indent="-342900">
              <a:spcBef>
                <a:spcPct val="20000"/>
              </a:spcBef>
            </a:pPr>
            <a:r>
              <a:rPr lang="en-GB" sz="2000" b="1">
                <a:solidFill>
                  <a:srgbClr val="F1AE05"/>
                </a:solidFill>
              </a:rPr>
              <a:t>Harder Case</a:t>
            </a:r>
          </a:p>
        </p:txBody>
      </p:sp>
      <p:sp>
        <p:nvSpPr>
          <p:cNvPr id="27658" name="Rectangle 17"/>
          <p:cNvSpPr>
            <a:spLocks noChangeArrowheads="1"/>
          </p:cNvSpPr>
          <p:nvPr/>
        </p:nvSpPr>
        <p:spPr bwMode="auto">
          <a:xfrm>
            <a:off x="3848100" y="1900238"/>
            <a:ext cx="2116138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1" tIns="45700" rIns="91401" bIns="45700"/>
          <a:lstStyle/>
          <a:p>
            <a:pPr marL="342900" indent="-342900">
              <a:spcBef>
                <a:spcPct val="20000"/>
              </a:spcBef>
            </a:pPr>
            <a:r>
              <a:rPr lang="en-GB" sz="2000" b="1">
                <a:solidFill>
                  <a:srgbClr val="F1AE05"/>
                </a:solidFill>
              </a:rPr>
              <a:t>Fine structure</a:t>
            </a:r>
          </a:p>
        </p:txBody>
      </p:sp>
      <p:sp>
        <p:nvSpPr>
          <p:cNvPr id="27659" name="Text Box 22"/>
          <p:cNvSpPr txBox="1">
            <a:spLocks noChangeArrowheads="1"/>
          </p:cNvSpPr>
          <p:nvPr/>
        </p:nvSpPr>
        <p:spPr bwMode="auto">
          <a:xfrm>
            <a:off x="141288" y="2801938"/>
            <a:ext cx="12065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b="1">
                <a:latin typeface="Arial Narrow" pitchFamily="34" charset="0"/>
              </a:rPr>
              <a:t>Initial Rectangle</a:t>
            </a:r>
          </a:p>
        </p:txBody>
      </p:sp>
      <p:sp>
        <p:nvSpPr>
          <p:cNvPr id="27660" name="Text Box 23"/>
          <p:cNvSpPr txBox="1">
            <a:spLocks noChangeArrowheads="1"/>
          </p:cNvSpPr>
          <p:nvPr/>
        </p:nvSpPr>
        <p:spPr bwMode="auto">
          <a:xfrm>
            <a:off x="200025" y="4383088"/>
            <a:ext cx="12065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b="1">
                <a:latin typeface="Arial Narrow" pitchFamily="34" charset="0"/>
              </a:rPr>
              <a:t>Initial</a:t>
            </a:r>
            <a:br>
              <a:rPr lang="en-GB" b="1">
                <a:latin typeface="Arial Narrow" pitchFamily="34" charset="0"/>
              </a:rPr>
            </a:br>
            <a:r>
              <a:rPr lang="en-GB" b="1">
                <a:latin typeface="Arial Narrow" pitchFamily="34" charset="0"/>
              </a:rPr>
              <a:t>Result</a:t>
            </a:r>
          </a:p>
        </p:txBody>
      </p:sp>
      <p:grpSp>
        <p:nvGrpSpPr>
          <p:cNvPr id="27661" name="Group 24"/>
          <p:cNvGrpSpPr>
            <a:grpSpLocks/>
          </p:cNvGrpSpPr>
          <p:nvPr/>
        </p:nvGrpSpPr>
        <p:grpSpPr bwMode="auto">
          <a:xfrm>
            <a:off x="0" y="6440488"/>
            <a:ext cx="9144000" cy="417512"/>
            <a:chOff x="0" y="4057"/>
            <a:chExt cx="5760" cy="263"/>
          </a:xfrm>
        </p:grpSpPr>
        <p:pic>
          <p:nvPicPr>
            <p:cNvPr id="27670" name="Picture 25" descr="MSRClogo"/>
            <p:cNvPicPr>
              <a:picLocks noChangeAspect="1" noChangeArrowheads="1"/>
            </p:cNvPicPr>
            <p:nvPr/>
          </p:nvPicPr>
          <p:blipFill>
            <a:blip r:embed="rId8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57"/>
              <a:ext cx="812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1" name="Line 26"/>
            <p:cNvSpPr>
              <a:spLocks noChangeShapeType="1"/>
            </p:cNvSpPr>
            <p:nvPr/>
          </p:nvSpPr>
          <p:spPr bwMode="auto">
            <a:xfrm>
              <a:off x="703" y="4065"/>
              <a:ext cx="5057" cy="0"/>
            </a:xfrm>
            <a:prstGeom prst="line">
              <a:avLst/>
            </a:prstGeom>
            <a:noFill/>
            <a:ln w="34925">
              <a:solidFill>
                <a:srgbClr val="C8C8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7672" name="Text Box 27"/>
            <p:cNvSpPr txBox="1">
              <a:spLocks noChangeArrowheads="1"/>
            </p:cNvSpPr>
            <p:nvPr/>
          </p:nvSpPr>
          <p:spPr bwMode="auto">
            <a:xfrm>
              <a:off x="996" y="4108"/>
              <a:ext cx="476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30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GB" sz="1600" b="1">
                  <a:solidFill>
                    <a:srgbClr val="B7B7FF"/>
                  </a:solidFill>
                </a:rPr>
                <a:t>        </a:t>
              </a:r>
              <a:r>
                <a:rPr lang="en-GB" sz="1600" b="1">
                  <a:solidFill>
                    <a:srgbClr val="C8C8FF"/>
                  </a:solidFill>
                </a:rPr>
                <a:t>GrabCut – Interactive Foreground Extraction</a:t>
              </a:r>
              <a:r>
                <a:rPr lang="en-GB" sz="1600">
                  <a:solidFill>
                    <a:srgbClr val="7979FF"/>
                  </a:solidFill>
                </a:rPr>
                <a:t>    		</a:t>
              </a:r>
              <a:r>
                <a:rPr lang="en-GB" sz="1600">
                  <a:solidFill>
                    <a:srgbClr val="C8C8FF"/>
                  </a:solidFill>
                </a:rPr>
                <a:t>11</a:t>
              </a:r>
              <a:r>
                <a:rPr lang="en-GB" sz="1600">
                  <a:solidFill>
                    <a:srgbClr val="7979FF"/>
                  </a:solidFill>
                </a:rPr>
                <a:t>                    </a:t>
              </a:r>
            </a:p>
          </p:txBody>
        </p:sp>
      </p:grpSp>
      <p:sp>
        <p:nvSpPr>
          <p:cNvPr id="27662" name="Rectangle 31"/>
          <p:cNvSpPr>
            <a:spLocks noChangeArrowheads="1"/>
          </p:cNvSpPr>
          <p:nvPr/>
        </p:nvSpPr>
        <p:spPr bwMode="auto">
          <a:xfrm>
            <a:off x="6378575" y="4122738"/>
            <a:ext cx="2051050" cy="1346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27663" name="Picture 28" descr="o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913" y="4122738"/>
            <a:ext cx="198437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6388100" y="2487613"/>
            <a:ext cx="2057400" cy="1346200"/>
            <a:chOff x="2924" y="349"/>
            <a:chExt cx="1296" cy="848"/>
          </a:xfrm>
        </p:grpSpPr>
        <p:pic>
          <p:nvPicPr>
            <p:cNvPr id="27668" name="Picture 33" descr="15309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349"/>
              <a:ext cx="1292" cy="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9" name="Freeform 35"/>
            <p:cNvSpPr>
              <a:spLocks/>
            </p:cNvSpPr>
            <p:nvPr/>
          </p:nvSpPr>
          <p:spPr bwMode="auto">
            <a:xfrm>
              <a:off x="2924" y="447"/>
              <a:ext cx="977" cy="714"/>
            </a:xfrm>
            <a:custGeom>
              <a:avLst/>
              <a:gdLst>
                <a:gd name="T0" fmla="*/ 202 w 977"/>
                <a:gd name="T1" fmla="*/ 315 h 714"/>
                <a:gd name="T2" fmla="*/ 46 w 977"/>
                <a:gd name="T3" fmla="*/ 354 h 714"/>
                <a:gd name="T4" fmla="*/ 7 w 977"/>
                <a:gd name="T5" fmla="*/ 339 h 714"/>
                <a:gd name="T6" fmla="*/ 52 w 977"/>
                <a:gd name="T7" fmla="*/ 225 h 714"/>
                <a:gd name="T8" fmla="*/ 94 w 977"/>
                <a:gd name="T9" fmla="*/ 186 h 714"/>
                <a:gd name="T10" fmla="*/ 127 w 977"/>
                <a:gd name="T11" fmla="*/ 165 h 714"/>
                <a:gd name="T12" fmla="*/ 193 w 977"/>
                <a:gd name="T13" fmla="*/ 141 h 714"/>
                <a:gd name="T14" fmla="*/ 355 w 977"/>
                <a:gd name="T15" fmla="*/ 120 h 714"/>
                <a:gd name="T16" fmla="*/ 487 w 977"/>
                <a:gd name="T17" fmla="*/ 132 h 714"/>
                <a:gd name="T18" fmla="*/ 568 w 977"/>
                <a:gd name="T19" fmla="*/ 144 h 714"/>
                <a:gd name="T20" fmla="*/ 712 w 977"/>
                <a:gd name="T21" fmla="*/ 75 h 714"/>
                <a:gd name="T22" fmla="*/ 754 w 977"/>
                <a:gd name="T23" fmla="*/ 27 h 714"/>
                <a:gd name="T24" fmla="*/ 862 w 977"/>
                <a:gd name="T25" fmla="*/ 0 h 714"/>
                <a:gd name="T26" fmla="*/ 904 w 977"/>
                <a:gd name="T27" fmla="*/ 39 h 714"/>
                <a:gd name="T28" fmla="*/ 916 w 977"/>
                <a:gd name="T29" fmla="*/ 57 h 714"/>
                <a:gd name="T30" fmla="*/ 922 w 977"/>
                <a:gd name="T31" fmla="*/ 66 h 714"/>
                <a:gd name="T32" fmla="*/ 934 w 977"/>
                <a:gd name="T33" fmla="*/ 210 h 714"/>
                <a:gd name="T34" fmla="*/ 949 w 977"/>
                <a:gd name="T35" fmla="*/ 462 h 714"/>
                <a:gd name="T36" fmla="*/ 967 w 977"/>
                <a:gd name="T37" fmla="*/ 621 h 714"/>
                <a:gd name="T38" fmla="*/ 916 w 977"/>
                <a:gd name="T39" fmla="*/ 711 h 714"/>
                <a:gd name="T40" fmla="*/ 880 w 977"/>
                <a:gd name="T41" fmla="*/ 702 h 714"/>
                <a:gd name="T42" fmla="*/ 862 w 977"/>
                <a:gd name="T43" fmla="*/ 696 h 714"/>
                <a:gd name="T44" fmla="*/ 829 w 977"/>
                <a:gd name="T45" fmla="*/ 651 h 714"/>
                <a:gd name="T46" fmla="*/ 790 w 977"/>
                <a:gd name="T47" fmla="*/ 570 h 714"/>
                <a:gd name="T48" fmla="*/ 748 w 977"/>
                <a:gd name="T49" fmla="*/ 480 h 714"/>
                <a:gd name="T50" fmla="*/ 691 w 977"/>
                <a:gd name="T51" fmla="*/ 369 h 714"/>
                <a:gd name="T52" fmla="*/ 643 w 977"/>
                <a:gd name="T53" fmla="*/ 351 h 714"/>
                <a:gd name="T54" fmla="*/ 511 w 977"/>
                <a:gd name="T55" fmla="*/ 378 h 714"/>
                <a:gd name="T56" fmla="*/ 382 w 977"/>
                <a:gd name="T57" fmla="*/ 366 h 714"/>
                <a:gd name="T58" fmla="*/ 223 w 977"/>
                <a:gd name="T59" fmla="*/ 318 h 714"/>
                <a:gd name="T60" fmla="*/ 202 w 977"/>
                <a:gd name="T61" fmla="*/ 315 h 71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7"/>
                <a:gd name="T94" fmla="*/ 0 h 714"/>
                <a:gd name="T95" fmla="*/ 977 w 977"/>
                <a:gd name="T96" fmla="*/ 714 h 71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7" h="714">
                  <a:moveTo>
                    <a:pt x="202" y="315"/>
                  </a:moveTo>
                  <a:cubicBezTo>
                    <a:pt x="149" y="319"/>
                    <a:pt x="99" y="343"/>
                    <a:pt x="46" y="354"/>
                  </a:cubicBezTo>
                  <a:cubicBezTo>
                    <a:pt x="26" y="352"/>
                    <a:pt x="17" y="355"/>
                    <a:pt x="7" y="339"/>
                  </a:cubicBezTo>
                  <a:cubicBezTo>
                    <a:pt x="9" y="279"/>
                    <a:pt x="0" y="251"/>
                    <a:pt x="52" y="225"/>
                  </a:cubicBezTo>
                  <a:cubicBezTo>
                    <a:pt x="62" y="210"/>
                    <a:pt x="79" y="196"/>
                    <a:pt x="94" y="186"/>
                  </a:cubicBezTo>
                  <a:cubicBezTo>
                    <a:pt x="101" y="175"/>
                    <a:pt x="114" y="169"/>
                    <a:pt x="127" y="165"/>
                  </a:cubicBezTo>
                  <a:cubicBezTo>
                    <a:pt x="145" y="147"/>
                    <a:pt x="169" y="145"/>
                    <a:pt x="193" y="141"/>
                  </a:cubicBezTo>
                  <a:cubicBezTo>
                    <a:pt x="247" y="133"/>
                    <a:pt x="301" y="127"/>
                    <a:pt x="355" y="120"/>
                  </a:cubicBezTo>
                  <a:cubicBezTo>
                    <a:pt x="411" y="122"/>
                    <a:pt x="438" y="125"/>
                    <a:pt x="487" y="132"/>
                  </a:cubicBezTo>
                  <a:cubicBezTo>
                    <a:pt x="512" y="140"/>
                    <a:pt x="541" y="141"/>
                    <a:pt x="568" y="144"/>
                  </a:cubicBezTo>
                  <a:cubicBezTo>
                    <a:pt x="652" y="141"/>
                    <a:pt x="648" y="118"/>
                    <a:pt x="712" y="75"/>
                  </a:cubicBezTo>
                  <a:cubicBezTo>
                    <a:pt x="719" y="64"/>
                    <a:pt x="743" y="34"/>
                    <a:pt x="754" y="27"/>
                  </a:cubicBezTo>
                  <a:cubicBezTo>
                    <a:pt x="768" y="6"/>
                    <a:pt x="837" y="6"/>
                    <a:pt x="862" y="0"/>
                  </a:cubicBezTo>
                  <a:cubicBezTo>
                    <a:pt x="884" y="2"/>
                    <a:pt x="886" y="27"/>
                    <a:pt x="904" y="39"/>
                  </a:cubicBezTo>
                  <a:cubicBezTo>
                    <a:pt x="908" y="45"/>
                    <a:pt x="912" y="51"/>
                    <a:pt x="916" y="57"/>
                  </a:cubicBezTo>
                  <a:cubicBezTo>
                    <a:pt x="918" y="60"/>
                    <a:pt x="922" y="66"/>
                    <a:pt x="922" y="66"/>
                  </a:cubicBezTo>
                  <a:cubicBezTo>
                    <a:pt x="927" y="114"/>
                    <a:pt x="931" y="162"/>
                    <a:pt x="934" y="210"/>
                  </a:cubicBezTo>
                  <a:cubicBezTo>
                    <a:pt x="929" y="294"/>
                    <a:pt x="922" y="381"/>
                    <a:pt x="949" y="462"/>
                  </a:cubicBezTo>
                  <a:cubicBezTo>
                    <a:pt x="957" y="515"/>
                    <a:pt x="963" y="568"/>
                    <a:pt x="967" y="621"/>
                  </a:cubicBezTo>
                  <a:cubicBezTo>
                    <a:pt x="964" y="703"/>
                    <a:pt x="977" y="696"/>
                    <a:pt x="916" y="711"/>
                  </a:cubicBezTo>
                  <a:cubicBezTo>
                    <a:pt x="858" y="705"/>
                    <a:pt x="908" y="714"/>
                    <a:pt x="880" y="702"/>
                  </a:cubicBezTo>
                  <a:cubicBezTo>
                    <a:pt x="874" y="699"/>
                    <a:pt x="862" y="696"/>
                    <a:pt x="862" y="696"/>
                  </a:cubicBezTo>
                  <a:cubicBezTo>
                    <a:pt x="851" y="680"/>
                    <a:pt x="840" y="667"/>
                    <a:pt x="829" y="651"/>
                  </a:cubicBezTo>
                  <a:cubicBezTo>
                    <a:pt x="812" y="626"/>
                    <a:pt x="817" y="588"/>
                    <a:pt x="790" y="570"/>
                  </a:cubicBezTo>
                  <a:cubicBezTo>
                    <a:pt x="780" y="539"/>
                    <a:pt x="766" y="507"/>
                    <a:pt x="748" y="480"/>
                  </a:cubicBezTo>
                  <a:cubicBezTo>
                    <a:pt x="742" y="449"/>
                    <a:pt x="718" y="387"/>
                    <a:pt x="691" y="369"/>
                  </a:cubicBezTo>
                  <a:cubicBezTo>
                    <a:pt x="674" y="349"/>
                    <a:pt x="673" y="349"/>
                    <a:pt x="643" y="351"/>
                  </a:cubicBezTo>
                  <a:cubicBezTo>
                    <a:pt x="613" y="353"/>
                    <a:pt x="554" y="376"/>
                    <a:pt x="511" y="378"/>
                  </a:cubicBezTo>
                  <a:cubicBezTo>
                    <a:pt x="470" y="376"/>
                    <a:pt x="423" y="378"/>
                    <a:pt x="382" y="366"/>
                  </a:cubicBezTo>
                  <a:cubicBezTo>
                    <a:pt x="327" y="350"/>
                    <a:pt x="282" y="323"/>
                    <a:pt x="223" y="318"/>
                  </a:cubicBezTo>
                  <a:cubicBezTo>
                    <a:pt x="206" y="315"/>
                    <a:pt x="213" y="315"/>
                    <a:pt x="202" y="315"/>
                  </a:cubicBezTo>
                  <a:close/>
                </a:path>
              </a:pathLst>
            </a:custGeom>
            <a:noFill/>
            <a:ln w="349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" name="Group 39"/>
          <p:cNvGrpSpPr>
            <a:grpSpLocks/>
          </p:cNvGrpSpPr>
          <p:nvPr/>
        </p:nvGrpSpPr>
        <p:grpSpPr bwMode="auto">
          <a:xfrm>
            <a:off x="6365875" y="4119563"/>
            <a:ext cx="2051050" cy="1377950"/>
            <a:chOff x="2854" y="3039"/>
            <a:chExt cx="1292" cy="868"/>
          </a:xfrm>
        </p:grpSpPr>
        <p:sp>
          <p:nvSpPr>
            <p:cNvPr id="27666" name="Rectangle 38"/>
            <p:cNvSpPr>
              <a:spLocks noChangeArrowheads="1"/>
            </p:cNvSpPr>
            <p:nvPr/>
          </p:nvSpPr>
          <p:spPr bwMode="auto">
            <a:xfrm>
              <a:off x="2854" y="3041"/>
              <a:ext cx="1292" cy="8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pic>
          <p:nvPicPr>
            <p:cNvPr id="27667" name="Picture 30" descr="o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3" y="3039"/>
              <a:ext cx="1218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19150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  Border Matting </a:t>
            </a:r>
          </a:p>
        </p:txBody>
      </p:sp>
      <p:sp>
        <p:nvSpPr>
          <p:cNvPr id="68612" name="AutoShape 4"/>
          <p:cNvSpPr>
            <a:spLocks noChangeArrowheads="1"/>
          </p:cNvSpPr>
          <p:nvPr/>
        </p:nvSpPr>
        <p:spPr bwMode="auto">
          <a:xfrm>
            <a:off x="2801938" y="3840163"/>
            <a:ext cx="574675" cy="360362"/>
          </a:xfrm>
          <a:prstGeom prst="rightArrow">
            <a:avLst>
              <a:gd name="adj1" fmla="val 50000"/>
              <a:gd name="adj2" fmla="val 39868"/>
            </a:avLst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5924550" y="3914775"/>
            <a:ext cx="574675" cy="360363"/>
          </a:xfrm>
          <a:prstGeom prst="rightArrow">
            <a:avLst>
              <a:gd name="adj1" fmla="val 50000"/>
              <a:gd name="adj2" fmla="val 39868"/>
            </a:avLst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pic>
        <p:nvPicPr>
          <p:cNvPr id="68614" name="Picture 6" descr="g6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3022600"/>
            <a:ext cx="2071688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8627" name="Group 19"/>
          <p:cNvGrpSpPr>
            <a:grpSpLocks/>
          </p:cNvGrpSpPr>
          <p:nvPr/>
        </p:nvGrpSpPr>
        <p:grpSpPr bwMode="auto">
          <a:xfrm>
            <a:off x="3632200" y="3059113"/>
            <a:ext cx="2017713" cy="2057400"/>
            <a:chOff x="2430" y="2716"/>
            <a:chExt cx="1062" cy="1042"/>
          </a:xfrm>
        </p:grpSpPr>
        <p:pic>
          <p:nvPicPr>
            <p:cNvPr id="68615" name="Picture 7" descr="g6b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" y="2716"/>
              <a:ext cx="1062" cy="1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616" name="Freeform 8"/>
            <p:cNvSpPr>
              <a:spLocks/>
            </p:cNvSpPr>
            <p:nvPr/>
          </p:nvSpPr>
          <p:spPr bwMode="auto">
            <a:xfrm>
              <a:off x="2475" y="2741"/>
              <a:ext cx="712" cy="1002"/>
            </a:xfrm>
            <a:custGeom>
              <a:avLst/>
              <a:gdLst>
                <a:gd name="T0" fmla="*/ 933 w 933"/>
                <a:gd name="T1" fmla="*/ 0 h 1353"/>
                <a:gd name="T2" fmla="*/ 887 w 933"/>
                <a:gd name="T3" fmla="*/ 110 h 1353"/>
                <a:gd name="T4" fmla="*/ 768 w 933"/>
                <a:gd name="T5" fmla="*/ 375 h 1353"/>
                <a:gd name="T6" fmla="*/ 750 w 933"/>
                <a:gd name="T7" fmla="*/ 430 h 1353"/>
                <a:gd name="T8" fmla="*/ 714 w 933"/>
                <a:gd name="T9" fmla="*/ 485 h 1353"/>
                <a:gd name="T10" fmla="*/ 677 w 933"/>
                <a:gd name="T11" fmla="*/ 558 h 1353"/>
                <a:gd name="T12" fmla="*/ 640 w 933"/>
                <a:gd name="T13" fmla="*/ 613 h 1353"/>
                <a:gd name="T14" fmla="*/ 631 w 933"/>
                <a:gd name="T15" fmla="*/ 640 h 1353"/>
                <a:gd name="T16" fmla="*/ 604 w 933"/>
                <a:gd name="T17" fmla="*/ 667 h 1353"/>
                <a:gd name="T18" fmla="*/ 549 w 933"/>
                <a:gd name="T19" fmla="*/ 741 h 1353"/>
                <a:gd name="T20" fmla="*/ 448 w 933"/>
                <a:gd name="T21" fmla="*/ 878 h 1353"/>
                <a:gd name="T22" fmla="*/ 165 w 933"/>
                <a:gd name="T23" fmla="*/ 1198 h 1353"/>
                <a:gd name="T24" fmla="*/ 128 w 933"/>
                <a:gd name="T25" fmla="*/ 1243 h 1353"/>
                <a:gd name="T26" fmla="*/ 92 w 933"/>
                <a:gd name="T27" fmla="*/ 1289 h 1353"/>
                <a:gd name="T28" fmla="*/ 37 w 933"/>
                <a:gd name="T29" fmla="*/ 1317 h 1353"/>
                <a:gd name="T30" fmla="*/ 0 w 933"/>
                <a:gd name="T31" fmla="*/ 1353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33" h="1353">
                  <a:moveTo>
                    <a:pt x="933" y="0"/>
                  </a:moveTo>
                  <a:cubicBezTo>
                    <a:pt x="920" y="40"/>
                    <a:pt x="918" y="79"/>
                    <a:pt x="887" y="110"/>
                  </a:cubicBezTo>
                  <a:cubicBezTo>
                    <a:pt x="858" y="199"/>
                    <a:pt x="820" y="298"/>
                    <a:pt x="768" y="375"/>
                  </a:cubicBezTo>
                  <a:cubicBezTo>
                    <a:pt x="762" y="393"/>
                    <a:pt x="761" y="414"/>
                    <a:pt x="750" y="430"/>
                  </a:cubicBezTo>
                  <a:cubicBezTo>
                    <a:pt x="738" y="448"/>
                    <a:pt x="722" y="464"/>
                    <a:pt x="714" y="485"/>
                  </a:cubicBezTo>
                  <a:cubicBezTo>
                    <a:pt x="703" y="514"/>
                    <a:pt x="699" y="535"/>
                    <a:pt x="677" y="558"/>
                  </a:cubicBezTo>
                  <a:cubicBezTo>
                    <a:pt x="656" y="622"/>
                    <a:pt x="686" y="545"/>
                    <a:pt x="640" y="613"/>
                  </a:cubicBezTo>
                  <a:cubicBezTo>
                    <a:pt x="635" y="621"/>
                    <a:pt x="636" y="632"/>
                    <a:pt x="631" y="640"/>
                  </a:cubicBezTo>
                  <a:cubicBezTo>
                    <a:pt x="624" y="651"/>
                    <a:pt x="612" y="657"/>
                    <a:pt x="604" y="667"/>
                  </a:cubicBezTo>
                  <a:cubicBezTo>
                    <a:pt x="524" y="769"/>
                    <a:pt x="597" y="690"/>
                    <a:pt x="549" y="741"/>
                  </a:cubicBezTo>
                  <a:cubicBezTo>
                    <a:pt x="533" y="789"/>
                    <a:pt x="482" y="838"/>
                    <a:pt x="448" y="878"/>
                  </a:cubicBezTo>
                  <a:cubicBezTo>
                    <a:pt x="357" y="987"/>
                    <a:pt x="284" y="1115"/>
                    <a:pt x="165" y="1198"/>
                  </a:cubicBezTo>
                  <a:cubicBezTo>
                    <a:pt x="150" y="1242"/>
                    <a:pt x="167" y="1212"/>
                    <a:pt x="128" y="1243"/>
                  </a:cubicBezTo>
                  <a:cubicBezTo>
                    <a:pt x="84" y="1278"/>
                    <a:pt x="138" y="1244"/>
                    <a:pt x="92" y="1289"/>
                  </a:cubicBezTo>
                  <a:cubicBezTo>
                    <a:pt x="76" y="1305"/>
                    <a:pt x="57" y="1310"/>
                    <a:pt x="37" y="1317"/>
                  </a:cubicBezTo>
                  <a:cubicBezTo>
                    <a:pt x="15" y="1350"/>
                    <a:pt x="29" y="1339"/>
                    <a:pt x="0" y="1353"/>
                  </a:cubicBezTo>
                </a:path>
              </a:pathLst>
            </a:custGeom>
            <a:noFill/>
            <a:ln w="476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68617" name="Freeform 9"/>
            <p:cNvSpPr>
              <a:spLocks/>
            </p:cNvSpPr>
            <p:nvPr/>
          </p:nvSpPr>
          <p:spPr bwMode="auto">
            <a:xfrm>
              <a:off x="2991" y="2840"/>
              <a:ext cx="489" cy="915"/>
            </a:xfrm>
            <a:custGeom>
              <a:avLst/>
              <a:gdLst>
                <a:gd name="T0" fmla="*/ 933 w 933"/>
                <a:gd name="T1" fmla="*/ 0 h 1353"/>
                <a:gd name="T2" fmla="*/ 887 w 933"/>
                <a:gd name="T3" fmla="*/ 110 h 1353"/>
                <a:gd name="T4" fmla="*/ 768 w 933"/>
                <a:gd name="T5" fmla="*/ 375 h 1353"/>
                <a:gd name="T6" fmla="*/ 750 w 933"/>
                <a:gd name="T7" fmla="*/ 430 h 1353"/>
                <a:gd name="T8" fmla="*/ 714 w 933"/>
                <a:gd name="T9" fmla="*/ 485 h 1353"/>
                <a:gd name="T10" fmla="*/ 677 w 933"/>
                <a:gd name="T11" fmla="*/ 558 h 1353"/>
                <a:gd name="T12" fmla="*/ 640 w 933"/>
                <a:gd name="T13" fmla="*/ 613 h 1353"/>
                <a:gd name="T14" fmla="*/ 631 w 933"/>
                <a:gd name="T15" fmla="*/ 640 h 1353"/>
                <a:gd name="T16" fmla="*/ 604 w 933"/>
                <a:gd name="T17" fmla="*/ 667 h 1353"/>
                <a:gd name="T18" fmla="*/ 549 w 933"/>
                <a:gd name="T19" fmla="*/ 741 h 1353"/>
                <a:gd name="T20" fmla="*/ 448 w 933"/>
                <a:gd name="T21" fmla="*/ 878 h 1353"/>
                <a:gd name="T22" fmla="*/ 165 w 933"/>
                <a:gd name="T23" fmla="*/ 1198 h 1353"/>
                <a:gd name="T24" fmla="*/ 128 w 933"/>
                <a:gd name="T25" fmla="*/ 1243 h 1353"/>
                <a:gd name="T26" fmla="*/ 92 w 933"/>
                <a:gd name="T27" fmla="*/ 1289 h 1353"/>
                <a:gd name="T28" fmla="*/ 37 w 933"/>
                <a:gd name="T29" fmla="*/ 1317 h 1353"/>
                <a:gd name="T30" fmla="*/ 0 w 933"/>
                <a:gd name="T31" fmla="*/ 1353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33" h="1353">
                  <a:moveTo>
                    <a:pt x="933" y="0"/>
                  </a:moveTo>
                  <a:cubicBezTo>
                    <a:pt x="920" y="40"/>
                    <a:pt x="918" y="79"/>
                    <a:pt x="887" y="110"/>
                  </a:cubicBezTo>
                  <a:cubicBezTo>
                    <a:pt x="858" y="199"/>
                    <a:pt x="820" y="298"/>
                    <a:pt x="768" y="375"/>
                  </a:cubicBezTo>
                  <a:cubicBezTo>
                    <a:pt x="762" y="393"/>
                    <a:pt x="761" y="414"/>
                    <a:pt x="750" y="430"/>
                  </a:cubicBezTo>
                  <a:cubicBezTo>
                    <a:pt x="738" y="448"/>
                    <a:pt x="722" y="464"/>
                    <a:pt x="714" y="485"/>
                  </a:cubicBezTo>
                  <a:cubicBezTo>
                    <a:pt x="703" y="514"/>
                    <a:pt x="699" y="535"/>
                    <a:pt x="677" y="558"/>
                  </a:cubicBezTo>
                  <a:cubicBezTo>
                    <a:pt x="656" y="622"/>
                    <a:pt x="686" y="545"/>
                    <a:pt x="640" y="613"/>
                  </a:cubicBezTo>
                  <a:cubicBezTo>
                    <a:pt x="635" y="621"/>
                    <a:pt x="636" y="632"/>
                    <a:pt x="631" y="640"/>
                  </a:cubicBezTo>
                  <a:cubicBezTo>
                    <a:pt x="624" y="651"/>
                    <a:pt x="612" y="657"/>
                    <a:pt x="604" y="667"/>
                  </a:cubicBezTo>
                  <a:cubicBezTo>
                    <a:pt x="524" y="769"/>
                    <a:pt x="597" y="690"/>
                    <a:pt x="549" y="741"/>
                  </a:cubicBezTo>
                  <a:cubicBezTo>
                    <a:pt x="533" y="789"/>
                    <a:pt x="482" y="838"/>
                    <a:pt x="448" y="878"/>
                  </a:cubicBezTo>
                  <a:cubicBezTo>
                    <a:pt x="357" y="987"/>
                    <a:pt x="284" y="1115"/>
                    <a:pt x="165" y="1198"/>
                  </a:cubicBezTo>
                  <a:cubicBezTo>
                    <a:pt x="150" y="1242"/>
                    <a:pt x="167" y="1212"/>
                    <a:pt x="128" y="1243"/>
                  </a:cubicBezTo>
                  <a:cubicBezTo>
                    <a:pt x="84" y="1278"/>
                    <a:pt x="138" y="1244"/>
                    <a:pt x="92" y="1289"/>
                  </a:cubicBezTo>
                  <a:cubicBezTo>
                    <a:pt x="76" y="1305"/>
                    <a:pt x="57" y="1310"/>
                    <a:pt x="37" y="1317"/>
                  </a:cubicBezTo>
                  <a:cubicBezTo>
                    <a:pt x="15" y="1350"/>
                    <a:pt x="29" y="1339"/>
                    <a:pt x="0" y="1353"/>
                  </a:cubicBezTo>
                </a:path>
              </a:pathLst>
            </a:custGeom>
            <a:noFill/>
            <a:ln w="476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</p:grpSp>
      <p:pic>
        <p:nvPicPr>
          <p:cNvPr id="68618" name="Picture 10" descr="g8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113" y="2994025"/>
            <a:ext cx="1984375" cy="21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23" name="Picture 15" descr="person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r="-763"/>
          <a:stretch>
            <a:fillRect/>
          </a:stretch>
        </p:blipFill>
        <p:spPr bwMode="auto">
          <a:xfrm>
            <a:off x="3327400" y="884238"/>
            <a:ext cx="2551113" cy="191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24" name="Oval 16"/>
          <p:cNvSpPr>
            <a:spLocks noChangeArrowheads="1"/>
          </p:cNvSpPr>
          <p:nvPr/>
        </p:nvSpPr>
        <p:spPr bwMode="auto">
          <a:xfrm>
            <a:off x="4752975" y="2011363"/>
            <a:ext cx="504825" cy="504825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327025" y="5202238"/>
            <a:ext cx="221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Hard Segmentation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3571875" y="5211763"/>
            <a:ext cx="221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Automatic Trimap</a:t>
            </a:r>
          </a:p>
        </p:txBody>
      </p: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6627813" y="5230813"/>
            <a:ext cx="221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Soft Segmentation</a:t>
            </a:r>
          </a:p>
        </p:txBody>
      </p:sp>
      <p:grpSp>
        <p:nvGrpSpPr>
          <p:cNvPr id="68635" name="Group 27"/>
          <p:cNvGrpSpPr>
            <a:grpSpLocks/>
          </p:cNvGrpSpPr>
          <p:nvPr/>
        </p:nvGrpSpPr>
        <p:grpSpPr bwMode="auto">
          <a:xfrm>
            <a:off x="0" y="6440488"/>
            <a:ext cx="9144000" cy="417512"/>
            <a:chOff x="0" y="4057"/>
            <a:chExt cx="5760" cy="263"/>
          </a:xfrm>
        </p:grpSpPr>
        <p:pic>
          <p:nvPicPr>
            <p:cNvPr id="68636" name="Picture 28" descr="MSRClogo"/>
            <p:cNvPicPr>
              <a:picLocks noChangeAspect="1" noChangeArrowheads="1"/>
            </p:cNvPicPr>
            <p:nvPr/>
          </p:nvPicPr>
          <p:blipFill>
            <a:blip r:embed="rId9" cstate="print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57"/>
              <a:ext cx="812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37" name="Line 29"/>
            <p:cNvSpPr>
              <a:spLocks noChangeShapeType="1"/>
            </p:cNvSpPr>
            <p:nvPr/>
          </p:nvSpPr>
          <p:spPr bwMode="auto">
            <a:xfrm>
              <a:off x="703" y="4065"/>
              <a:ext cx="5057" cy="0"/>
            </a:xfrm>
            <a:prstGeom prst="line">
              <a:avLst/>
            </a:prstGeom>
            <a:noFill/>
            <a:ln w="34925">
              <a:solidFill>
                <a:srgbClr val="C8C8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68638" name="Text Box 30"/>
            <p:cNvSpPr txBox="1">
              <a:spLocks noChangeArrowheads="1"/>
            </p:cNvSpPr>
            <p:nvPr/>
          </p:nvSpPr>
          <p:spPr bwMode="auto">
            <a:xfrm>
              <a:off x="996" y="4108"/>
              <a:ext cx="47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30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en-GB" sz="1600" b="1">
                  <a:solidFill>
                    <a:srgbClr val="B7B7FF"/>
                  </a:solidFill>
                </a:rPr>
                <a:t>        </a:t>
              </a:r>
              <a:r>
                <a:rPr lang="en-GB" sz="1600" b="1">
                  <a:solidFill>
                    <a:srgbClr val="C8C8FF"/>
                  </a:solidFill>
                </a:rPr>
                <a:t>GrabCut – Interactive Foreground Extraction</a:t>
              </a:r>
              <a:r>
                <a:rPr lang="en-GB" sz="1600">
                  <a:solidFill>
                    <a:srgbClr val="7979FF"/>
                  </a:solidFill>
                </a:rPr>
                <a:t>    		</a:t>
              </a:r>
              <a:r>
                <a:rPr lang="en-GB" sz="1600">
                  <a:solidFill>
                    <a:srgbClr val="C8C8FF"/>
                  </a:solidFill>
                </a:rPr>
                <a:t>23</a:t>
              </a:r>
              <a:r>
                <a:rPr lang="en-GB" sz="1600">
                  <a:solidFill>
                    <a:srgbClr val="7979FF"/>
                  </a:solidFill>
                </a:rPr>
                <a:t>                    </a:t>
              </a:r>
            </a:p>
          </p:txBody>
        </p:sp>
      </p:grpSp>
      <p:sp>
        <p:nvSpPr>
          <p:cNvPr id="68639" name="Rectangle 31"/>
          <p:cNvSpPr>
            <a:spLocks noChangeArrowheads="1"/>
          </p:cNvSpPr>
          <p:nvPr/>
        </p:nvSpPr>
        <p:spPr bwMode="auto">
          <a:xfrm>
            <a:off x="6838950" y="5734050"/>
            <a:ext cx="417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2400">
                <a:solidFill>
                  <a:srgbClr val="FFFFFF"/>
                </a:solidFill>
                <a:latin typeface="Times New Roman" pitchFamily="18" charset="0"/>
              </a:rPr>
              <a:t>to</a:t>
            </a:r>
            <a:endParaRPr lang="en-GB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68644" name="Picture 3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691188"/>
            <a:ext cx="4291013" cy="62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45" name="Picture 3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5811838"/>
            <a:ext cx="2090738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49" name="Picture 4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788" y="5853113"/>
            <a:ext cx="14668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99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358900" y="4575175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solidFill>
                  <a:srgbClr val="FFFFFF"/>
                </a:solidFill>
              </a:rPr>
              <a:t>Input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3270250" y="4629150"/>
            <a:ext cx="2727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>
                <a:solidFill>
                  <a:srgbClr val="FFFFFF"/>
                </a:solidFill>
              </a:rPr>
              <a:t>Bayes Matting</a:t>
            </a:r>
            <a:br>
              <a:rPr lang="en-GB" sz="2000">
                <a:solidFill>
                  <a:srgbClr val="FFFFFF"/>
                </a:solidFill>
              </a:rPr>
            </a:br>
            <a:r>
              <a:rPr lang="en-GB" sz="2000" b="1">
                <a:solidFill>
                  <a:srgbClr val="F1AE05"/>
                </a:solidFill>
              </a:rPr>
              <a:t>Chuang et. al. (2001)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6165850" y="4621213"/>
            <a:ext cx="25177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>
                <a:solidFill>
                  <a:srgbClr val="FFFFFF"/>
                </a:solidFill>
              </a:rPr>
              <a:t>Knockout 2</a:t>
            </a:r>
            <a:br>
              <a:rPr lang="en-GB" sz="2000">
                <a:solidFill>
                  <a:srgbClr val="FFFFFF"/>
                </a:solidFill>
              </a:rPr>
            </a:br>
            <a:r>
              <a:rPr lang="en-GB" sz="2000" b="1">
                <a:solidFill>
                  <a:srgbClr val="F1AE05"/>
                </a:solidFill>
              </a:rPr>
              <a:t>Photoshop Plug-In</a:t>
            </a:r>
          </a:p>
        </p:txBody>
      </p:sp>
      <p:grpSp>
        <p:nvGrpSpPr>
          <p:cNvPr id="70663" name="Group 7"/>
          <p:cNvGrpSpPr>
            <a:grpSpLocks/>
          </p:cNvGrpSpPr>
          <p:nvPr/>
        </p:nvGrpSpPr>
        <p:grpSpPr bwMode="auto">
          <a:xfrm>
            <a:off x="498475" y="2038350"/>
            <a:ext cx="2541588" cy="2501900"/>
            <a:chOff x="324" y="1502"/>
            <a:chExt cx="1601" cy="1576"/>
          </a:xfrm>
        </p:grpSpPr>
        <p:pic>
          <p:nvPicPr>
            <p:cNvPr id="70664" name="Picture 8" descr="g1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" y="1506"/>
              <a:ext cx="1601" cy="1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665" name="Freeform 9"/>
            <p:cNvSpPr>
              <a:spLocks/>
            </p:cNvSpPr>
            <p:nvPr/>
          </p:nvSpPr>
          <p:spPr bwMode="auto">
            <a:xfrm>
              <a:off x="1164" y="1640"/>
              <a:ext cx="756" cy="1420"/>
            </a:xfrm>
            <a:custGeom>
              <a:avLst/>
              <a:gdLst>
                <a:gd name="T0" fmla="*/ 933 w 933"/>
                <a:gd name="T1" fmla="*/ 0 h 1353"/>
                <a:gd name="T2" fmla="*/ 887 w 933"/>
                <a:gd name="T3" fmla="*/ 110 h 1353"/>
                <a:gd name="T4" fmla="*/ 768 w 933"/>
                <a:gd name="T5" fmla="*/ 375 h 1353"/>
                <a:gd name="T6" fmla="*/ 750 w 933"/>
                <a:gd name="T7" fmla="*/ 430 h 1353"/>
                <a:gd name="T8" fmla="*/ 714 w 933"/>
                <a:gd name="T9" fmla="*/ 485 h 1353"/>
                <a:gd name="T10" fmla="*/ 677 w 933"/>
                <a:gd name="T11" fmla="*/ 558 h 1353"/>
                <a:gd name="T12" fmla="*/ 640 w 933"/>
                <a:gd name="T13" fmla="*/ 613 h 1353"/>
                <a:gd name="T14" fmla="*/ 631 w 933"/>
                <a:gd name="T15" fmla="*/ 640 h 1353"/>
                <a:gd name="T16" fmla="*/ 604 w 933"/>
                <a:gd name="T17" fmla="*/ 667 h 1353"/>
                <a:gd name="T18" fmla="*/ 549 w 933"/>
                <a:gd name="T19" fmla="*/ 741 h 1353"/>
                <a:gd name="T20" fmla="*/ 448 w 933"/>
                <a:gd name="T21" fmla="*/ 878 h 1353"/>
                <a:gd name="T22" fmla="*/ 165 w 933"/>
                <a:gd name="T23" fmla="*/ 1198 h 1353"/>
                <a:gd name="T24" fmla="*/ 128 w 933"/>
                <a:gd name="T25" fmla="*/ 1243 h 1353"/>
                <a:gd name="T26" fmla="*/ 92 w 933"/>
                <a:gd name="T27" fmla="*/ 1289 h 1353"/>
                <a:gd name="T28" fmla="*/ 37 w 933"/>
                <a:gd name="T29" fmla="*/ 1317 h 1353"/>
                <a:gd name="T30" fmla="*/ 0 w 933"/>
                <a:gd name="T31" fmla="*/ 1353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33" h="1353">
                  <a:moveTo>
                    <a:pt x="933" y="0"/>
                  </a:moveTo>
                  <a:cubicBezTo>
                    <a:pt x="920" y="40"/>
                    <a:pt x="918" y="79"/>
                    <a:pt x="887" y="110"/>
                  </a:cubicBezTo>
                  <a:cubicBezTo>
                    <a:pt x="858" y="199"/>
                    <a:pt x="820" y="298"/>
                    <a:pt x="768" y="375"/>
                  </a:cubicBezTo>
                  <a:cubicBezTo>
                    <a:pt x="762" y="393"/>
                    <a:pt x="761" y="414"/>
                    <a:pt x="750" y="430"/>
                  </a:cubicBezTo>
                  <a:cubicBezTo>
                    <a:pt x="738" y="448"/>
                    <a:pt x="722" y="464"/>
                    <a:pt x="714" y="485"/>
                  </a:cubicBezTo>
                  <a:cubicBezTo>
                    <a:pt x="703" y="514"/>
                    <a:pt x="699" y="535"/>
                    <a:pt x="677" y="558"/>
                  </a:cubicBezTo>
                  <a:cubicBezTo>
                    <a:pt x="656" y="622"/>
                    <a:pt x="686" y="545"/>
                    <a:pt x="640" y="613"/>
                  </a:cubicBezTo>
                  <a:cubicBezTo>
                    <a:pt x="635" y="621"/>
                    <a:pt x="636" y="632"/>
                    <a:pt x="631" y="640"/>
                  </a:cubicBezTo>
                  <a:cubicBezTo>
                    <a:pt x="624" y="651"/>
                    <a:pt x="612" y="657"/>
                    <a:pt x="604" y="667"/>
                  </a:cubicBezTo>
                  <a:cubicBezTo>
                    <a:pt x="524" y="769"/>
                    <a:pt x="597" y="690"/>
                    <a:pt x="549" y="741"/>
                  </a:cubicBezTo>
                  <a:cubicBezTo>
                    <a:pt x="533" y="789"/>
                    <a:pt x="482" y="838"/>
                    <a:pt x="448" y="878"/>
                  </a:cubicBezTo>
                  <a:cubicBezTo>
                    <a:pt x="357" y="987"/>
                    <a:pt x="284" y="1115"/>
                    <a:pt x="165" y="1198"/>
                  </a:cubicBezTo>
                  <a:cubicBezTo>
                    <a:pt x="150" y="1242"/>
                    <a:pt x="167" y="1212"/>
                    <a:pt x="128" y="1243"/>
                  </a:cubicBezTo>
                  <a:cubicBezTo>
                    <a:pt x="84" y="1278"/>
                    <a:pt x="138" y="1244"/>
                    <a:pt x="92" y="1289"/>
                  </a:cubicBezTo>
                  <a:cubicBezTo>
                    <a:pt x="76" y="1305"/>
                    <a:pt x="57" y="1310"/>
                    <a:pt x="37" y="1317"/>
                  </a:cubicBezTo>
                  <a:cubicBezTo>
                    <a:pt x="15" y="1350"/>
                    <a:pt x="29" y="1339"/>
                    <a:pt x="0" y="1353"/>
                  </a:cubicBezTo>
                </a:path>
              </a:pathLst>
            </a:custGeom>
            <a:noFill/>
            <a:ln w="476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70666" name="Freeform 10"/>
            <p:cNvSpPr>
              <a:spLocks/>
            </p:cNvSpPr>
            <p:nvPr/>
          </p:nvSpPr>
          <p:spPr bwMode="auto">
            <a:xfrm>
              <a:off x="613" y="1502"/>
              <a:ext cx="906" cy="1559"/>
            </a:xfrm>
            <a:custGeom>
              <a:avLst/>
              <a:gdLst>
                <a:gd name="T0" fmla="*/ 933 w 933"/>
                <a:gd name="T1" fmla="*/ 0 h 1353"/>
                <a:gd name="T2" fmla="*/ 887 w 933"/>
                <a:gd name="T3" fmla="*/ 110 h 1353"/>
                <a:gd name="T4" fmla="*/ 768 w 933"/>
                <a:gd name="T5" fmla="*/ 375 h 1353"/>
                <a:gd name="T6" fmla="*/ 750 w 933"/>
                <a:gd name="T7" fmla="*/ 430 h 1353"/>
                <a:gd name="T8" fmla="*/ 714 w 933"/>
                <a:gd name="T9" fmla="*/ 485 h 1353"/>
                <a:gd name="T10" fmla="*/ 677 w 933"/>
                <a:gd name="T11" fmla="*/ 558 h 1353"/>
                <a:gd name="T12" fmla="*/ 640 w 933"/>
                <a:gd name="T13" fmla="*/ 613 h 1353"/>
                <a:gd name="T14" fmla="*/ 631 w 933"/>
                <a:gd name="T15" fmla="*/ 640 h 1353"/>
                <a:gd name="T16" fmla="*/ 604 w 933"/>
                <a:gd name="T17" fmla="*/ 667 h 1353"/>
                <a:gd name="T18" fmla="*/ 549 w 933"/>
                <a:gd name="T19" fmla="*/ 741 h 1353"/>
                <a:gd name="T20" fmla="*/ 448 w 933"/>
                <a:gd name="T21" fmla="*/ 878 h 1353"/>
                <a:gd name="T22" fmla="*/ 165 w 933"/>
                <a:gd name="T23" fmla="*/ 1198 h 1353"/>
                <a:gd name="T24" fmla="*/ 128 w 933"/>
                <a:gd name="T25" fmla="*/ 1243 h 1353"/>
                <a:gd name="T26" fmla="*/ 92 w 933"/>
                <a:gd name="T27" fmla="*/ 1289 h 1353"/>
                <a:gd name="T28" fmla="*/ 37 w 933"/>
                <a:gd name="T29" fmla="*/ 1317 h 1353"/>
                <a:gd name="T30" fmla="*/ 0 w 933"/>
                <a:gd name="T31" fmla="*/ 1353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33" h="1353">
                  <a:moveTo>
                    <a:pt x="933" y="0"/>
                  </a:moveTo>
                  <a:cubicBezTo>
                    <a:pt x="920" y="40"/>
                    <a:pt x="918" y="79"/>
                    <a:pt x="887" y="110"/>
                  </a:cubicBezTo>
                  <a:cubicBezTo>
                    <a:pt x="858" y="199"/>
                    <a:pt x="820" y="298"/>
                    <a:pt x="768" y="375"/>
                  </a:cubicBezTo>
                  <a:cubicBezTo>
                    <a:pt x="762" y="393"/>
                    <a:pt x="761" y="414"/>
                    <a:pt x="750" y="430"/>
                  </a:cubicBezTo>
                  <a:cubicBezTo>
                    <a:pt x="738" y="448"/>
                    <a:pt x="722" y="464"/>
                    <a:pt x="714" y="485"/>
                  </a:cubicBezTo>
                  <a:cubicBezTo>
                    <a:pt x="703" y="514"/>
                    <a:pt x="699" y="535"/>
                    <a:pt x="677" y="558"/>
                  </a:cubicBezTo>
                  <a:cubicBezTo>
                    <a:pt x="656" y="622"/>
                    <a:pt x="686" y="545"/>
                    <a:pt x="640" y="613"/>
                  </a:cubicBezTo>
                  <a:cubicBezTo>
                    <a:pt x="635" y="621"/>
                    <a:pt x="636" y="632"/>
                    <a:pt x="631" y="640"/>
                  </a:cubicBezTo>
                  <a:cubicBezTo>
                    <a:pt x="624" y="651"/>
                    <a:pt x="612" y="657"/>
                    <a:pt x="604" y="667"/>
                  </a:cubicBezTo>
                  <a:cubicBezTo>
                    <a:pt x="524" y="769"/>
                    <a:pt x="597" y="690"/>
                    <a:pt x="549" y="741"/>
                  </a:cubicBezTo>
                  <a:cubicBezTo>
                    <a:pt x="533" y="789"/>
                    <a:pt x="482" y="838"/>
                    <a:pt x="448" y="878"/>
                  </a:cubicBezTo>
                  <a:cubicBezTo>
                    <a:pt x="357" y="987"/>
                    <a:pt x="284" y="1115"/>
                    <a:pt x="165" y="1198"/>
                  </a:cubicBezTo>
                  <a:cubicBezTo>
                    <a:pt x="150" y="1242"/>
                    <a:pt x="167" y="1212"/>
                    <a:pt x="128" y="1243"/>
                  </a:cubicBezTo>
                  <a:cubicBezTo>
                    <a:pt x="84" y="1278"/>
                    <a:pt x="138" y="1244"/>
                    <a:pt x="92" y="1289"/>
                  </a:cubicBezTo>
                  <a:cubicBezTo>
                    <a:pt x="76" y="1305"/>
                    <a:pt x="57" y="1310"/>
                    <a:pt x="37" y="1317"/>
                  </a:cubicBezTo>
                  <a:cubicBezTo>
                    <a:pt x="15" y="1350"/>
                    <a:pt x="29" y="1339"/>
                    <a:pt x="0" y="1353"/>
                  </a:cubicBezTo>
                </a:path>
              </a:pathLst>
            </a:custGeom>
            <a:noFill/>
            <a:ln w="476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</p:grpSp>
      <p:pic>
        <p:nvPicPr>
          <p:cNvPr id="70667" name="Picture 11" descr="g4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2025650"/>
            <a:ext cx="2562225" cy="251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8" name="Picture 12" descr="g5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925" y="2025650"/>
            <a:ext cx="2582863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73" name="Rectangle 17"/>
          <p:cNvSpPr>
            <a:spLocks noGrp="1" noRot="1" noChangeArrowheads="1"/>
          </p:cNvSpPr>
          <p:nvPr>
            <p:ph type="title"/>
          </p:nvPr>
        </p:nvSpPr>
        <p:spPr>
          <a:xfrm>
            <a:off x="-12700" y="-17463"/>
            <a:ext cx="9156700" cy="1143001"/>
          </a:xfrm>
        </p:spPr>
        <p:txBody>
          <a:bodyPr/>
          <a:lstStyle/>
          <a:p>
            <a:r>
              <a:rPr lang="en-GB"/>
              <a:t>  Comparison</a:t>
            </a:r>
          </a:p>
        </p:txBody>
      </p:sp>
      <p:grpSp>
        <p:nvGrpSpPr>
          <p:cNvPr id="70675" name="Group 19"/>
          <p:cNvGrpSpPr>
            <a:grpSpLocks/>
          </p:cNvGrpSpPr>
          <p:nvPr/>
        </p:nvGrpSpPr>
        <p:grpSpPr bwMode="auto">
          <a:xfrm>
            <a:off x="0" y="6440488"/>
            <a:ext cx="9144000" cy="417512"/>
            <a:chOff x="0" y="4057"/>
            <a:chExt cx="5760" cy="263"/>
          </a:xfrm>
        </p:grpSpPr>
        <p:pic>
          <p:nvPicPr>
            <p:cNvPr id="70676" name="Picture 20" descr="MSRClogo"/>
            <p:cNvPicPr>
              <a:picLocks noChangeAspect="1" noChangeArrowheads="1"/>
            </p:cNvPicPr>
            <p:nvPr/>
          </p:nvPicPr>
          <p:blipFill>
            <a:blip r:embed="rId6" cstate="print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57"/>
              <a:ext cx="812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77" name="Line 21"/>
            <p:cNvSpPr>
              <a:spLocks noChangeShapeType="1"/>
            </p:cNvSpPr>
            <p:nvPr/>
          </p:nvSpPr>
          <p:spPr bwMode="auto">
            <a:xfrm>
              <a:off x="703" y="4065"/>
              <a:ext cx="5057" cy="0"/>
            </a:xfrm>
            <a:prstGeom prst="line">
              <a:avLst/>
            </a:prstGeom>
            <a:noFill/>
            <a:ln w="34925">
              <a:solidFill>
                <a:srgbClr val="C8C8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70678" name="Text Box 22"/>
            <p:cNvSpPr txBox="1">
              <a:spLocks noChangeArrowheads="1"/>
            </p:cNvSpPr>
            <p:nvPr/>
          </p:nvSpPr>
          <p:spPr bwMode="auto">
            <a:xfrm>
              <a:off x="996" y="4108"/>
              <a:ext cx="47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30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en-GB" sz="1600" b="1">
                  <a:solidFill>
                    <a:srgbClr val="B7B7FF"/>
                  </a:solidFill>
                </a:rPr>
                <a:t>        </a:t>
              </a:r>
              <a:r>
                <a:rPr lang="en-GB" sz="1600" b="1">
                  <a:solidFill>
                    <a:srgbClr val="C8C8FF"/>
                  </a:solidFill>
                </a:rPr>
                <a:t>GrabCut – Interactive Foreground Extraction</a:t>
              </a:r>
              <a:r>
                <a:rPr lang="en-GB" sz="1600">
                  <a:solidFill>
                    <a:srgbClr val="7979FF"/>
                  </a:solidFill>
                </a:rPr>
                <a:t>    		</a:t>
              </a:r>
              <a:r>
                <a:rPr lang="en-GB" sz="1600">
                  <a:solidFill>
                    <a:srgbClr val="C8C8FF"/>
                  </a:solidFill>
                </a:rPr>
                <a:t>24</a:t>
              </a:r>
              <a:r>
                <a:rPr lang="en-GB" sz="1600">
                  <a:solidFill>
                    <a:srgbClr val="7979FF"/>
                  </a:solidFill>
                </a:rPr>
                <a:t>                    </a:t>
              </a:r>
            </a:p>
          </p:txBody>
        </p:sp>
      </p:grpSp>
      <p:sp>
        <p:nvSpPr>
          <p:cNvPr id="70679" name="Text Box 23"/>
          <p:cNvSpPr txBox="1">
            <a:spLocks noChangeArrowheads="1"/>
          </p:cNvSpPr>
          <p:nvPr/>
        </p:nvSpPr>
        <p:spPr bwMode="auto">
          <a:xfrm>
            <a:off x="3392488" y="1427163"/>
            <a:ext cx="5100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>
                <a:solidFill>
                  <a:srgbClr val="FFFFFF"/>
                </a:solidFill>
              </a:rPr>
              <a:t>With no regularisation over alpha</a:t>
            </a:r>
            <a:r>
              <a:rPr lang="en-GB" sz="2400" b="1">
                <a:solidFill>
                  <a:srgbClr val="FFCC00"/>
                </a:solidFill>
              </a:rPr>
              <a:t> </a:t>
            </a:r>
          </a:p>
        </p:txBody>
      </p:sp>
      <p:sp>
        <p:nvSpPr>
          <p:cNvPr id="70680" name="Rectangle 24"/>
          <p:cNvSpPr>
            <a:spLocks noChangeArrowheads="1"/>
          </p:cNvSpPr>
          <p:nvPr/>
        </p:nvSpPr>
        <p:spPr bwMode="auto">
          <a:xfrm>
            <a:off x="431800" y="5638800"/>
            <a:ext cx="8140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 b="1">
                <a:solidFill>
                  <a:srgbClr val="F1AE05"/>
                </a:solidFill>
              </a:rPr>
              <a:t>Shum et. al. (2004):</a:t>
            </a:r>
            <a:r>
              <a:rPr lang="en-GB" sz="2000" b="1">
                <a:solidFill>
                  <a:srgbClr val="FFFFFF"/>
                </a:solidFill>
              </a:rPr>
              <a:t> </a:t>
            </a:r>
            <a:r>
              <a:rPr lang="en-GB" sz="2000">
                <a:solidFill>
                  <a:srgbClr val="FFFFFF"/>
                </a:solidFill>
              </a:rPr>
              <a:t>Coherence matting in “Pop-up light fields”</a:t>
            </a:r>
          </a:p>
        </p:txBody>
      </p:sp>
    </p:spTree>
    <p:extLst>
      <p:ext uri="{BB962C8B-B14F-4D97-AF65-F5344CB8AC3E}">
        <p14:creationId xmlns:p14="http://schemas.microsoft.com/office/powerpoint/2010/main" val="222812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g1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454150"/>
            <a:ext cx="3571875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781050" y="5338763"/>
            <a:ext cx="7920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FFFFFF"/>
                </a:solidFill>
              </a:rPr>
              <a:t>Solve</a:t>
            </a:r>
            <a:r>
              <a:rPr lang="en-GB" sz="2400">
                <a:solidFill>
                  <a:srgbClr val="A886E0"/>
                </a:solidFill>
              </a:rPr>
              <a:t>  </a:t>
            </a:r>
            <a:r>
              <a:rPr lang="en-GB" sz="24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69637" name="Oval 5"/>
          <p:cNvSpPr>
            <a:spLocks noChangeArrowheads="1"/>
          </p:cNvSpPr>
          <p:nvPr/>
        </p:nvSpPr>
        <p:spPr bwMode="auto">
          <a:xfrm rot="1784740">
            <a:off x="1589088" y="2938463"/>
            <a:ext cx="2565400" cy="1873250"/>
          </a:xfrm>
          <a:prstGeom prst="ellipse">
            <a:avLst/>
          </a:prstGeom>
          <a:noFill/>
          <a:ln w="73025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69638" name="Line 6"/>
          <p:cNvSpPr>
            <a:spLocks noChangeShapeType="1"/>
          </p:cNvSpPr>
          <p:nvPr/>
        </p:nvSpPr>
        <p:spPr bwMode="auto">
          <a:xfrm flipV="1">
            <a:off x="3641725" y="4060825"/>
            <a:ext cx="2921000" cy="96838"/>
          </a:xfrm>
          <a:prstGeom prst="line">
            <a:avLst/>
          </a:prstGeom>
          <a:noFill/>
          <a:ln w="730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2820988" y="3770313"/>
            <a:ext cx="144462" cy="144462"/>
          </a:xfrm>
          <a:prstGeom prst="ellipse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6770688" y="1392238"/>
            <a:ext cx="1584325" cy="1079500"/>
          </a:xfrm>
          <a:prstGeom prst="rect">
            <a:avLst/>
          </a:prstGeom>
          <a:solidFill>
            <a:srgbClr val="F1BD9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6770688" y="3624263"/>
            <a:ext cx="1512887" cy="936625"/>
          </a:xfrm>
          <a:prstGeom prst="rect">
            <a:avLst/>
          </a:prstGeom>
          <a:solidFill>
            <a:srgbClr val="0032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6469063" y="2401888"/>
            <a:ext cx="22129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Mean Colour Foreground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6437313" y="4522788"/>
            <a:ext cx="22701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Mean Colour</a:t>
            </a:r>
            <a:br>
              <a:rPr lang="en-GB">
                <a:solidFill>
                  <a:srgbClr val="FFFFFF"/>
                </a:solidFill>
              </a:rPr>
            </a:br>
            <a:r>
              <a:rPr lang="en-GB">
                <a:solidFill>
                  <a:srgbClr val="FFFFFF"/>
                </a:solidFill>
              </a:rPr>
              <a:t>Background</a:t>
            </a:r>
          </a:p>
        </p:txBody>
      </p:sp>
      <p:sp>
        <p:nvSpPr>
          <p:cNvPr id="69644" name="Freeform 12"/>
          <p:cNvSpPr>
            <a:spLocks/>
          </p:cNvSpPr>
          <p:nvPr/>
        </p:nvSpPr>
        <p:spPr bwMode="auto">
          <a:xfrm>
            <a:off x="2466975" y="1857375"/>
            <a:ext cx="1885950" cy="3130550"/>
          </a:xfrm>
          <a:custGeom>
            <a:avLst/>
            <a:gdLst>
              <a:gd name="T0" fmla="*/ 933 w 933"/>
              <a:gd name="T1" fmla="*/ 0 h 1353"/>
              <a:gd name="T2" fmla="*/ 887 w 933"/>
              <a:gd name="T3" fmla="*/ 110 h 1353"/>
              <a:gd name="T4" fmla="*/ 768 w 933"/>
              <a:gd name="T5" fmla="*/ 375 h 1353"/>
              <a:gd name="T6" fmla="*/ 750 w 933"/>
              <a:gd name="T7" fmla="*/ 430 h 1353"/>
              <a:gd name="T8" fmla="*/ 714 w 933"/>
              <a:gd name="T9" fmla="*/ 485 h 1353"/>
              <a:gd name="T10" fmla="*/ 677 w 933"/>
              <a:gd name="T11" fmla="*/ 558 h 1353"/>
              <a:gd name="T12" fmla="*/ 640 w 933"/>
              <a:gd name="T13" fmla="*/ 613 h 1353"/>
              <a:gd name="T14" fmla="*/ 631 w 933"/>
              <a:gd name="T15" fmla="*/ 640 h 1353"/>
              <a:gd name="T16" fmla="*/ 604 w 933"/>
              <a:gd name="T17" fmla="*/ 667 h 1353"/>
              <a:gd name="T18" fmla="*/ 549 w 933"/>
              <a:gd name="T19" fmla="*/ 741 h 1353"/>
              <a:gd name="T20" fmla="*/ 448 w 933"/>
              <a:gd name="T21" fmla="*/ 878 h 1353"/>
              <a:gd name="T22" fmla="*/ 165 w 933"/>
              <a:gd name="T23" fmla="*/ 1198 h 1353"/>
              <a:gd name="T24" fmla="*/ 128 w 933"/>
              <a:gd name="T25" fmla="*/ 1243 h 1353"/>
              <a:gd name="T26" fmla="*/ 92 w 933"/>
              <a:gd name="T27" fmla="*/ 1289 h 1353"/>
              <a:gd name="T28" fmla="*/ 37 w 933"/>
              <a:gd name="T29" fmla="*/ 1317 h 1353"/>
              <a:gd name="T30" fmla="*/ 0 w 933"/>
              <a:gd name="T31" fmla="*/ 1353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33" h="1353">
                <a:moveTo>
                  <a:pt x="933" y="0"/>
                </a:moveTo>
                <a:cubicBezTo>
                  <a:pt x="920" y="40"/>
                  <a:pt x="918" y="79"/>
                  <a:pt x="887" y="110"/>
                </a:cubicBezTo>
                <a:cubicBezTo>
                  <a:pt x="858" y="199"/>
                  <a:pt x="820" y="298"/>
                  <a:pt x="768" y="375"/>
                </a:cubicBezTo>
                <a:cubicBezTo>
                  <a:pt x="762" y="393"/>
                  <a:pt x="761" y="414"/>
                  <a:pt x="750" y="430"/>
                </a:cubicBezTo>
                <a:cubicBezTo>
                  <a:pt x="738" y="448"/>
                  <a:pt x="722" y="464"/>
                  <a:pt x="714" y="485"/>
                </a:cubicBezTo>
                <a:cubicBezTo>
                  <a:pt x="703" y="514"/>
                  <a:pt x="699" y="535"/>
                  <a:pt x="677" y="558"/>
                </a:cubicBezTo>
                <a:cubicBezTo>
                  <a:pt x="656" y="622"/>
                  <a:pt x="686" y="545"/>
                  <a:pt x="640" y="613"/>
                </a:cubicBezTo>
                <a:cubicBezTo>
                  <a:pt x="635" y="621"/>
                  <a:pt x="636" y="632"/>
                  <a:pt x="631" y="640"/>
                </a:cubicBezTo>
                <a:cubicBezTo>
                  <a:pt x="624" y="651"/>
                  <a:pt x="612" y="657"/>
                  <a:pt x="604" y="667"/>
                </a:cubicBezTo>
                <a:cubicBezTo>
                  <a:pt x="524" y="769"/>
                  <a:pt x="597" y="690"/>
                  <a:pt x="549" y="741"/>
                </a:cubicBezTo>
                <a:cubicBezTo>
                  <a:pt x="533" y="789"/>
                  <a:pt x="482" y="838"/>
                  <a:pt x="448" y="878"/>
                </a:cubicBezTo>
                <a:cubicBezTo>
                  <a:pt x="357" y="987"/>
                  <a:pt x="284" y="1115"/>
                  <a:pt x="165" y="1198"/>
                </a:cubicBezTo>
                <a:cubicBezTo>
                  <a:pt x="150" y="1242"/>
                  <a:pt x="167" y="1212"/>
                  <a:pt x="128" y="1243"/>
                </a:cubicBezTo>
                <a:cubicBezTo>
                  <a:pt x="84" y="1278"/>
                  <a:pt x="138" y="1244"/>
                  <a:pt x="92" y="1289"/>
                </a:cubicBezTo>
                <a:cubicBezTo>
                  <a:pt x="76" y="1305"/>
                  <a:pt x="57" y="1310"/>
                  <a:pt x="37" y="1317"/>
                </a:cubicBezTo>
                <a:cubicBezTo>
                  <a:pt x="15" y="1350"/>
                  <a:pt x="29" y="1339"/>
                  <a:pt x="0" y="1353"/>
                </a:cubicBezTo>
              </a:path>
            </a:pathLst>
          </a:custGeom>
          <a:noFill/>
          <a:ln w="476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69645" name="Freeform 13"/>
          <p:cNvSpPr>
            <a:spLocks/>
          </p:cNvSpPr>
          <p:nvPr/>
        </p:nvSpPr>
        <p:spPr bwMode="auto">
          <a:xfrm>
            <a:off x="1249363" y="1466850"/>
            <a:ext cx="2217737" cy="3478213"/>
          </a:xfrm>
          <a:custGeom>
            <a:avLst/>
            <a:gdLst>
              <a:gd name="T0" fmla="*/ 933 w 933"/>
              <a:gd name="T1" fmla="*/ 0 h 1353"/>
              <a:gd name="T2" fmla="*/ 887 w 933"/>
              <a:gd name="T3" fmla="*/ 110 h 1353"/>
              <a:gd name="T4" fmla="*/ 768 w 933"/>
              <a:gd name="T5" fmla="*/ 375 h 1353"/>
              <a:gd name="T6" fmla="*/ 750 w 933"/>
              <a:gd name="T7" fmla="*/ 430 h 1353"/>
              <a:gd name="T8" fmla="*/ 714 w 933"/>
              <a:gd name="T9" fmla="*/ 485 h 1353"/>
              <a:gd name="T10" fmla="*/ 677 w 933"/>
              <a:gd name="T11" fmla="*/ 558 h 1353"/>
              <a:gd name="T12" fmla="*/ 640 w 933"/>
              <a:gd name="T13" fmla="*/ 613 h 1353"/>
              <a:gd name="T14" fmla="*/ 631 w 933"/>
              <a:gd name="T15" fmla="*/ 640 h 1353"/>
              <a:gd name="T16" fmla="*/ 604 w 933"/>
              <a:gd name="T17" fmla="*/ 667 h 1353"/>
              <a:gd name="T18" fmla="*/ 549 w 933"/>
              <a:gd name="T19" fmla="*/ 741 h 1353"/>
              <a:gd name="T20" fmla="*/ 448 w 933"/>
              <a:gd name="T21" fmla="*/ 878 h 1353"/>
              <a:gd name="T22" fmla="*/ 165 w 933"/>
              <a:gd name="T23" fmla="*/ 1198 h 1353"/>
              <a:gd name="T24" fmla="*/ 128 w 933"/>
              <a:gd name="T25" fmla="*/ 1243 h 1353"/>
              <a:gd name="T26" fmla="*/ 92 w 933"/>
              <a:gd name="T27" fmla="*/ 1289 h 1353"/>
              <a:gd name="T28" fmla="*/ 37 w 933"/>
              <a:gd name="T29" fmla="*/ 1317 h 1353"/>
              <a:gd name="T30" fmla="*/ 0 w 933"/>
              <a:gd name="T31" fmla="*/ 1353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33" h="1353">
                <a:moveTo>
                  <a:pt x="933" y="0"/>
                </a:moveTo>
                <a:cubicBezTo>
                  <a:pt x="920" y="40"/>
                  <a:pt x="918" y="79"/>
                  <a:pt x="887" y="110"/>
                </a:cubicBezTo>
                <a:cubicBezTo>
                  <a:pt x="858" y="199"/>
                  <a:pt x="820" y="298"/>
                  <a:pt x="768" y="375"/>
                </a:cubicBezTo>
                <a:cubicBezTo>
                  <a:pt x="762" y="393"/>
                  <a:pt x="761" y="414"/>
                  <a:pt x="750" y="430"/>
                </a:cubicBezTo>
                <a:cubicBezTo>
                  <a:pt x="738" y="448"/>
                  <a:pt x="722" y="464"/>
                  <a:pt x="714" y="485"/>
                </a:cubicBezTo>
                <a:cubicBezTo>
                  <a:pt x="703" y="514"/>
                  <a:pt x="699" y="535"/>
                  <a:pt x="677" y="558"/>
                </a:cubicBezTo>
                <a:cubicBezTo>
                  <a:pt x="656" y="622"/>
                  <a:pt x="686" y="545"/>
                  <a:pt x="640" y="613"/>
                </a:cubicBezTo>
                <a:cubicBezTo>
                  <a:pt x="635" y="621"/>
                  <a:pt x="636" y="632"/>
                  <a:pt x="631" y="640"/>
                </a:cubicBezTo>
                <a:cubicBezTo>
                  <a:pt x="624" y="651"/>
                  <a:pt x="612" y="657"/>
                  <a:pt x="604" y="667"/>
                </a:cubicBezTo>
                <a:cubicBezTo>
                  <a:pt x="524" y="769"/>
                  <a:pt x="597" y="690"/>
                  <a:pt x="549" y="741"/>
                </a:cubicBezTo>
                <a:cubicBezTo>
                  <a:pt x="533" y="789"/>
                  <a:pt x="482" y="838"/>
                  <a:pt x="448" y="878"/>
                </a:cubicBezTo>
                <a:cubicBezTo>
                  <a:pt x="357" y="987"/>
                  <a:pt x="284" y="1115"/>
                  <a:pt x="165" y="1198"/>
                </a:cubicBezTo>
                <a:cubicBezTo>
                  <a:pt x="150" y="1242"/>
                  <a:pt x="167" y="1212"/>
                  <a:pt x="128" y="1243"/>
                </a:cubicBezTo>
                <a:cubicBezTo>
                  <a:pt x="84" y="1278"/>
                  <a:pt x="138" y="1244"/>
                  <a:pt x="92" y="1289"/>
                </a:cubicBezTo>
                <a:cubicBezTo>
                  <a:pt x="76" y="1305"/>
                  <a:pt x="57" y="1310"/>
                  <a:pt x="37" y="1317"/>
                </a:cubicBezTo>
                <a:cubicBezTo>
                  <a:pt x="15" y="1350"/>
                  <a:pt x="29" y="1339"/>
                  <a:pt x="0" y="1353"/>
                </a:cubicBezTo>
              </a:path>
            </a:pathLst>
          </a:custGeom>
          <a:noFill/>
          <a:ln w="476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69646" name="Line 14"/>
          <p:cNvSpPr>
            <a:spLocks noChangeShapeType="1"/>
          </p:cNvSpPr>
          <p:nvPr/>
        </p:nvSpPr>
        <p:spPr bwMode="auto">
          <a:xfrm flipV="1">
            <a:off x="2144713" y="1962150"/>
            <a:ext cx="4402137" cy="1362075"/>
          </a:xfrm>
          <a:prstGeom prst="line">
            <a:avLst/>
          </a:prstGeom>
          <a:noFill/>
          <a:ln w="730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pic>
        <p:nvPicPr>
          <p:cNvPr id="69653" name="Picture 2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5435600"/>
            <a:ext cx="393382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9654" name="Group 22"/>
          <p:cNvGrpSpPr>
            <a:grpSpLocks/>
          </p:cNvGrpSpPr>
          <p:nvPr/>
        </p:nvGrpSpPr>
        <p:grpSpPr bwMode="auto">
          <a:xfrm>
            <a:off x="0" y="6440488"/>
            <a:ext cx="9144000" cy="417512"/>
            <a:chOff x="0" y="4057"/>
            <a:chExt cx="5760" cy="263"/>
          </a:xfrm>
        </p:grpSpPr>
        <p:pic>
          <p:nvPicPr>
            <p:cNvPr id="69655" name="Picture 23" descr="MSRClogo"/>
            <p:cNvPicPr>
              <a:picLocks noChangeAspect="1" noChangeArrowheads="1"/>
            </p:cNvPicPr>
            <p:nvPr/>
          </p:nvPicPr>
          <p:blipFill>
            <a:blip r:embed="rId6" cstate="print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57"/>
              <a:ext cx="812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56" name="Line 24"/>
            <p:cNvSpPr>
              <a:spLocks noChangeShapeType="1"/>
            </p:cNvSpPr>
            <p:nvPr/>
          </p:nvSpPr>
          <p:spPr bwMode="auto">
            <a:xfrm>
              <a:off x="703" y="4065"/>
              <a:ext cx="5057" cy="0"/>
            </a:xfrm>
            <a:prstGeom prst="line">
              <a:avLst/>
            </a:prstGeom>
            <a:noFill/>
            <a:ln w="34925">
              <a:solidFill>
                <a:srgbClr val="C8C8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69657" name="Text Box 25"/>
            <p:cNvSpPr txBox="1">
              <a:spLocks noChangeArrowheads="1"/>
            </p:cNvSpPr>
            <p:nvPr/>
          </p:nvSpPr>
          <p:spPr bwMode="auto">
            <a:xfrm>
              <a:off x="996" y="4108"/>
              <a:ext cx="47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30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en-GB" sz="1600" b="1">
                  <a:solidFill>
                    <a:srgbClr val="B7B7FF"/>
                  </a:solidFill>
                </a:rPr>
                <a:t>        </a:t>
              </a:r>
              <a:r>
                <a:rPr lang="en-GB" sz="1600" b="1">
                  <a:solidFill>
                    <a:srgbClr val="C8C8FF"/>
                  </a:solidFill>
                </a:rPr>
                <a:t>GrabCut – Interactive Foreground Extraction</a:t>
              </a:r>
              <a:r>
                <a:rPr lang="en-GB" sz="1600">
                  <a:solidFill>
                    <a:srgbClr val="7979FF"/>
                  </a:solidFill>
                </a:rPr>
                <a:t>    		 </a:t>
              </a:r>
              <a:r>
                <a:rPr lang="en-GB" sz="1600">
                  <a:solidFill>
                    <a:srgbClr val="C8C8FF"/>
                  </a:solidFill>
                </a:rPr>
                <a:t>25</a:t>
              </a:r>
              <a:r>
                <a:rPr lang="en-GB" sz="1600">
                  <a:solidFill>
                    <a:srgbClr val="7979FF"/>
                  </a:solidFill>
                </a:rPr>
                <a:t>                    </a:t>
              </a:r>
            </a:p>
          </p:txBody>
        </p:sp>
      </p:grpSp>
      <p:sp>
        <p:nvSpPr>
          <p:cNvPr id="69658" name="Rectangle 26"/>
          <p:cNvSpPr>
            <a:spLocks noGrp="1" noRot="1" noChangeArrowheads="1"/>
          </p:cNvSpPr>
          <p:nvPr>
            <p:ph type="title"/>
          </p:nvPr>
        </p:nvSpPr>
        <p:spPr>
          <a:xfrm>
            <a:off x="-12700" y="-17463"/>
            <a:ext cx="9156700" cy="1143001"/>
          </a:xfrm>
        </p:spPr>
        <p:txBody>
          <a:bodyPr/>
          <a:lstStyle/>
          <a:p>
            <a:r>
              <a:rPr lang="en-GB"/>
              <a:t>Natural Image Matting</a:t>
            </a:r>
          </a:p>
        </p:txBody>
      </p:sp>
      <p:sp>
        <p:nvSpPr>
          <p:cNvPr id="69660" name="Rectangle 28"/>
          <p:cNvSpPr>
            <a:spLocks noChangeArrowheads="1"/>
          </p:cNvSpPr>
          <p:nvPr/>
        </p:nvSpPr>
        <p:spPr bwMode="auto">
          <a:xfrm>
            <a:off x="800100" y="5892800"/>
            <a:ext cx="8140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 b="1">
                <a:solidFill>
                  <a:srgbClr val="F1AE05"/>
                </a:solidFill>
              </a:rPr>
              <a:t>Ruzon and Tomasi (2000):</a:t>
            </a:r>
            <a:r>
              <a:rPr lang="en-GB" sz="2000" b="1">
                <a:solidFill>
                  <a:srgbClr val="FFFFFF"/>
                </a:solidFill>
              </a:rPr>
              <a:t> </a:t>
            </a:r>
            <a:r>
              <a:rPr lang="en-GB" sz="2000">
                <a:solidFill>
                  <a:srgbClr val="FFFFFF"/>
                </a:solidFill>
              </a:rPr>
              <a:t>Alpha estimation in natural images</a:t>
            </a:r>
          </a:p>
        </p:txBody>
      </p:sp>
    </p:spTree>
    <p:extLst>
      <p:ext uri="{BB962C8B-B14F-4D97-AF65-F5344CB8AC3E}">
        <p14:creationId xmlns:p14="http://schemas.microsoft.com/office/powerpoint/2010/main" val="114999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1" t="19311" r="32371" b="12414"/>
          <a:stretch/>
        </p:blipFill>
        <p:spPr bwMode="auto">
          <a:xfrm>
            <a:off x="838200" y="1219200"/>
            <a:ext cx="7467177" cy="506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350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Line 6"/>
          <p:cNvSpPr>
            <a:spLocks noChangeShapeType="1"/>
          </p:cNvSpPr>
          <p:nvPr/>
        </p:nvSpPr>
        <p:spPr bwMode="auto">
          <a:xfrm>
            <a:off x="4087813" y="4286250"/>
            <a:ext cx="4344987" cy="9525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1687" name="Line 7"/>
          <p:cNvSpPr>
            <a:spLocks noChangeShapeType="1"/>
          </p:cNvSpPr>
          <p:nvPr/>
        </p:nvSpPr>
        <p:spPr bwMode="auto">
          <a:xfrm>
            <a:off x="5210175" y="4106863"/>
            <a:ext cx="0" cy="434975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1689" name="Line 9"/>
          <p:cNvSpPr>
            <a:spLocks noChangeShapeType="1"/>
          </p:cNvSpPr>
          <p:nvPr/>
        </p:nvSpPr>
        <p:spPr bwMode="auto">
          <a:xfrm>
            <a:off x="7354888" y="4103688"/>
            <a:ext cx="0" cy="420687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1691" name="Freeform 11"/>
          <p:cNvSpPr>
            <a:spLocks/>
          </p:cNvSpPr>
          <p:nvPr/>
        </p:nvSpPr>
        <p:spPr bwMode="auto">
          <a:xfrm>
            <a:off x="4238625" y="2555875"/>
            <a:ext cx="4151313" cy="1760538"/>
          </a:xfrm>
          <a:custGeom>
            <a:avLst/>
            <a:gdLst>
              <a:gd name="T0" fmla="*/ 0 w 2615"/>
              <a:gd name="T1" fmla="*/ 27 h 1109"/>
              <a:gd name="T2" fmla="*/ 621 w 2615"/>
              <a:gd name="T3" fmla="*/ 17 h 1109"/>
              <a:gd name="T4" fmla="*/ 888 w 2615"/>
              <a:gd name="T5" fmla="*/ 129 h 1109"/>
              <a:gd name="T6" fmla="*/ 1057 w 2615"/>
              <a:gd name="T7" fmla="*/ 174 h 1109"/>
              <a:gd name="T8" fmla="*/ 1170 w 2615"/>
              <a:gd name="T9" fmla="*/ 265 h 1109"/>
              <a:gd name="T10" fmla="*/ 1204 w 2615"/>
              <a:gd name="T11" fmla="*/ 141 h 1109"/>
              <a:gd name="T12" fmla="*/ 1260 w 2615"/>
              <a:gd name="T13" fmla="*/ 45 h 1109"/>
              <a:gd name="T14" fmla="*/ 1334 w 2615"/>
              <a:gd name="T15" fmla="*/ 395 h 1109"/>
              <a:gd name="T16" fmla="*/ 1492 w 2615"/>
              <a:gd name="T17" fmla="*/ 965 h 1109"/>
              <a:gd name="T18" fmla="*/ 1949 w 2615"/>
              <a:gd name="T19" fmla="*/ 1089 h 1109"/>
              <a:gd name="T20" fmla="*/ 2615 w 2615"/>
              <a:gd name="T21" fmla="*/ 10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15" h="1109">
                <a:moveTo>
                  <a:pt x="0" y="27"/>
                </a:moveTo>
                <a:cubicBezTo>
                  <a:pt x="103" y="25"/>
                  <a:pt x="473" y="0"/>
                  <a:pt x="621" y="17"/>
                </a:cubicBezTo>
                <a:cubicBezTo>
                  <a:pt x="769" y="34"/>
                  <a:pt x="815" y="103"/>
                  <a:pt x="888" y="129"/>
                </a:cubicBezTo>
                <a:cubicBezTo>
                  <a:pt x="1002" y="149"/>
                  <a:pt x="1020" y="151"/>
                  <a:pt x="1057" y="174"/>
                </a:cubicBezTo>
                <a:cubicBezTo>
                  <a:pt x="1104" y="197"/>
                  <a:pt x="1146" y="270"/>
                  <a:pt x="1170" y="265"/>
                </a:cubicBezTo>
                <a:cubicBezTo>
                  <a:pt x="1194" y="260"/>
                  <a:pt x="1189" y="178"/>
                  <a:pt x="1204" y="141"/>
                </a:cubicBezTo>
                <a:cubicBezTo>
                  <a:pt x="1219" y="104"/>
                  <a:pt x="1238" y="3"/>
                  <a:pt x="1260" y="45"/>
                </a:cubicBezTo>
                <a:cubicBezTo>
                  <a:pt x="1282" y="87"/>
                  <a:pt x="1295" y="242"/>
                  <a:pt x="1334" y="395"/>
                </a:cubicBezTo>
                <a:cubicBezTo>
                  <a:pt x="1373" y="548"/>
                  <a:pt x="1389" y="849"/>
                  <a:pt x="1492" y="965"/>
                </a:cubicBezTo>
                <a:cubicBezTo>
                  <a:pt x="1595" y="1081"/>
                  <a:pt x="1762" y="1069"/>
                  <a:pt x="1949" y="1089"/>
                </a:cubicBezTo>
                <a:cubicBezTo>
                  <a:pt x="2136" y="1109"/>
                  <a:pt x="2476" y="1088"/>
                  <a:pt x="2615" y="1087"/>
                </a:cubicBezTo>
              </a:path>
            </a:pathLst>
          </a:custGeom>
          <a:noFill/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grpSp>
        <p:nvGrpSpPr>
          <p:cNvPr id="71714" name="Group 34"/>
          <p:cNvGrpSpPr>
            <a:grpSpLocks/>
          </p:cNvGrpSpPr>
          <p:nvPr/>
        </p:nvGrpSpPr>
        <p:grpSpPr bwMode="auto">
          <a:xfrm>
            <a:off x="212725" y="1663700"/>
            <a:ext cx="2855913" cy="2863850"/>
            <a:chOff x="402" y="1064"/>
            <a:chExt cx="1799" cy="1804"/>
          </a:xfrm>
        </p:grpSpPr>
        <p:pic>
          <p:nvPicPr>
            <p:cNvPr id="71693" name="Picture 13" descr="g1b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" y="1069"/>
              <a:ext cx="1799" cy="1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694" name="Freeform 14"/>
            <p:cNvSpPr>
              <a:spLocks/>
            </p:cNvSpPr>
            <p:nvPr/>
          </p:nvSpPr>
          <p:spPr bwMode="auto">
            <a:xfrm>
              <a:off x="1346" y="1222"/>
              <a:ext cx="849" cy="1625"/>
            </a:xfrm>
            <a:custGeom>
              <a:avLst/>
              <a:gdLst>
                <a:gd name="T0" fmla="*/ 933 w 933"/>
                <a:gd name="T1" fmla="*/ 0 h 1353"/>
                <a:gd name="T2" fmla="*/ 887 w 933"/>
                <a:gd name="T3" fmla="*/ 110 h 1353"/>
                <a:gd name="T4" fmla="*/ 768 w 933"/>
                <a:gd name="T5" fmla="*/ 375 h 1353"/>
                <a:gd name="T6" fmla="*/ 750 w 933"/>
                <a:gd name="T7" fmla="*/ 430 h 1353"/>
                <a:gd name="T8" fmla="*/ 714 w 933"/>
                <a:gd name="T9" fmla="*/ 485 h 1353"/>
                <a:gd name="T10" fmla="*/ 677 w 933"/>
                <a:gd name="T11" fmla="*/ 558 h 1353"/>
                <a:gd name="T12" fmla="*/ 640 w 933"/>
                <a:gd name="T13" fmla="*/ 613 h 1353"/>
                <a:gd name="T14" fmla="*/ 631 w 933"/>
                <a:gd name="T15" fmla="*/ 640 h 1353"/>
                <a:gd name="T16" fmla="*/ 604 w 933"/>
                <a:gd name="T17" fmla="*/ 667 h 1353"/>
                <a:gd name="T18" fmla="*/ 549 w 933"/>
                <a:gd name="T19" fmla="*/ 741 h 1353"/>
                <a:gd name="T20" fmla="*/ 448 w 933"/>
                <a:gd name="T21" fmla="*/ 878 h 1353"/>
                <a:gd name="T22" fmla="*/ 165 w 933"/>
                <a:gd name="T23" fmla="*/ 1198 h 1353"/>
                <a:gd name="T24" fmla="*/ 128 w 933"/>
                <a:gd name="T25" fmla="*/ 1243 h 1353"/>
                <a:gd name="T26" fmla="*/ 92 w 933"/>
                <a:gd name="T27" fmla="*/ 1289 h 1353"/>
                <a:gd name="T28" fmla="*/ 37 w 933"/>
                <a:gd name="T29" fmla="*/ 1317 h 1353"/>
                <a:gd name="T30" fmla="*/ 0 w 933"/>
                <a:gd name="T31" fmla="*/ 1353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33" h="1353">
                  <a:moveTo>
                    <a:pt x="933" y="0"/>
                  </a:moveTo>
                  <a:cubicBezTo>
                    <a:pt x="920" y="40"/>
                    <a:pt x="918" y="79"/>
                    <a:pt x="887" y="110"/>
                  </a:cubicBezTo>
                  <a:cubicBezTo>
                    <a:pt x="858" y="199"/>
                    <a:pt x="820" y="298"/>
                    <a:pt x="768" y="375"/>
                  </a:cubicBezTo>
                  <a:cubicBezTo>
                    <a:pt x="762" y="393"/>
                    <a:pt x="761" y="414"/>
                    <a:pt x="750" y="430"/>
                  </a:cubicBezTo>
                  <a:cubicBezTo>
                    <a:pt x="738" y="448"/>
                    <a:pt x="722" y="464"/>
                    <a:pt x="714" y="485"/>
                  </a:cubicBezTo>
                  <a:cubicBezTo>
                    <a:pt x="703" y="514"/>
                    <a:pt x="699" y="535"/>
                    <a:pt x="677" y="558"/>
                  </a:cubicBezTo>
                  <a:cubicBezTo>
                    <a:pt x="656" y="622"/>
                    <a:pt x="686" y="545"/>
                    <a:pt x="640" y="613"/>
                  </a:cubicBezTo>
                  <a:cubicBezTo>
                    <a:pt x="635" y="621"/>
                    <a:pt x="636" y="632"/>
                    <a:pt x="631" y="640"/>
                  </a:cubicBezTo>
                  <a:cubicBezTo>
                    <a:pt x="624" y="651"/>
                    <a:pt x="612" y="657"/>
                    <a:pt x="604" y="667"/>
                  </a:cubicBezTo>
                  <a:cubicBezTo>
                    <a:pt x="524" y="769"/>
                    <a:pt x="597" y="690"/>
                    <a:pt x="549" y="741"/>
                  </a:cubicBezTo>
                  <a:cubicBezTo>
                    <a:pt x="533" y="789"/>
                    <a:pt x="482" y="838"/>
                    <a:pt x="448" y="878"/>
                  </a:cubicBezTo>
                  <a:cubicBezTo>
                    <a:pt x="357" y="987"/>
                    <a:pt x="284" y="1115"/>
                    <a:pt x="165" y="1198"/>
                  </a:cubicBezTo>
                  <a:cubicBezTo>
                    <a:pt x="150" y="1242"/>
                    <a:pt x="167" y="1212"/>
                    <a:pt x="128" y="1243"/>
                  </a:cubicBezTo>
                  <a:cubicBezTo>
                    <a:pt x="84" y="1278"/>
                    <a:pt x="138" y="1244"/>
                    <a:pt x="92" y="1289"/>
                  </a:cubicBezTo>
                  <a:cubicBezTo>
                    <a:pt x="76" y="1305"/>
                    <a:pt x="57" y="1310"/>
                    <a:pt x="37" y="1317"/>
                  </a:cubicBezTo>
                  <a:cubicBezTo>
                    <a:pt x="15" y="1350"/>
                    <a:pt x="29" y="1339"/>
                    <a:pt x="0" y="1353"/>
                  </a:cubicBezTo>
                </a:path>
              </a:pathLst>
            </a:custGeom>
            <a:noFill/>
            <a:ln w="4762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71695" name="Freeform 15"/>
            <p:cNvSpPr>
              <a:spLocks/>
            </p:cNvSpPr>
            <p:nvPr/>
          </p:nvSpPr>
          <p:spPr bwMode="auto">
            <a:xfrm>
              <a:off x="727" y="1064"/>
              <a:ext cx="1018" cy="1785"/>
            </a:xfrm>
            <a:custGeom>
              <a:avLst/>
              <a:gdLst>
                <a:gd name="T0" fmla="*/ 933 w 933"/>
                <a:gd name="T1" fmla="*/ 0 h 1353"/>
                <a:gd name="T2" fmla="*/ 887 w 933"/>
                <a:gd name="T3" fmla="*/ 110 h 1353"/>
                <a:gd name="T4" fmla="*/ 768 w 933"/>
                <a:gd name="T5" fmla="*/ 375 h 1353"/>
                <a:gd name="T6" fmla="*/ 750 w 933"/>
                <a:gd name="T7" fmla="*/ 430 h 1353"/>
                <a:gd name="T8" fmla="*/ 714 w 933"/>
                <a:gd name="T9" fmla="*/ 485 h 1353"/>
                <a:gd name="T10" fmla="*/ 677 w 933"/>
                <a:gd name="T11" fmla="*/ 558 h 1353"/>
                <a:gd name="T12" fmla="*/ 640 w 933"/>
                <a:gd name="T13" fmla="*/ 613 h 1353"/>
                <a:gd name="T14" fmla="*/ 631 w 933"/>
                <a:gd name="T15" fmla="*/ 640 h 1353"/>
                <a:gd name="T16" fmla="*/ 604 w 933"/>
                <a:gd name="T17" fmla="*/ 667 h 1353"/>
                <a:gd name="T18" fmla="*/ 549 w 933"/>
                <a:gd name="T19" fmla="*/ 741 h 1353"/>
                <a:gd name="T20" fmla="*/ 448 w 933"/>
                <a:gd name="T21" fmla="*/ 878 h 1353"/>
                <a:gd name="T22" fmla="*/ 165 w 933"/>
                <a:gd name="T23" fmla="*/ 1198 h 1353"/>
                <a:gd name="T24" fmla="*/ 128 w 933"/>
                <a:gd name="T25" fmla="*/ 1243 h 1353"/>
                <a:gd name="T26" fmla="*/ 92 w 933"/>
                <a:gd name="T27" fmla="*/ 1289 h 1353"/>
                <a:gd name="T28" fmla="*/ 37 w 933"/>
                <a:gd name="T29" fmla="*/ 1317 h 1353"/>
                <a:gd name="T30" fmla="*/ 0 w 933"/>
                <a:gd name="T31" fmla="*/ 1353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33" h="1353">
                  <a:moveTo>
                    <a:pt x="933" y="0"/>
                  </a:moveTo>
                  <a:cubicBezTo>
                    <a:pt x="920" y="40"/>
                    <a:pt x="918" y="79"/>
                    <a:pt x="887" y="110"/>
                  </a:cubicBezTo>
                  <a:cubicBezTo>
                    <a:pt x="858" y="199"/>
                    <a:pt x="820" y="298"/>
                    <a:pt x="768" y="375"/>
                  </a:cubicBezTo>
                  <a:cubicBezTo>
                    <a:pt x="762" y="393"/>
                    <a:pt x="761" y="414"/>
                    <a:pt x="750" y="430"/>
                  </a:cubicBezTo>
                  <a:cubicBezTo>
                    <a:pt x="738" y="448"/>
                    <a:pt x="722" y="464"/>
                    <a:pt x="714" y="485"/>
                  </a:cubicBezTo>
                  <a:cubicBezTo>
                    <a:pt x="703" y="514"/>
                    <a:pt x="699" y="535"/>
                    <a:pt x="677" y="558"/>
                  </a:cubicBezTo>
                  <a:cubicBezTo>
                    <a:pt x="656" y="622"/>
                    <a:pt x="686" y="545"/>
                    <a:pt x="640" y="613"/>
                  </a:cubicBezTo>
                  <a:cubicBezTo>
                    <a:pt x="635" y="621"/>
                    <a:pt x="636" y="632"/>
                    <a:pt x="631" y="640"/>
                  </a:cubicBezTo>
                  <a:cubicBezTo>
                    <a:pt x="624" y="651"/>
                    <a:pt x="612" y="657"/>
                    <a:pt x="604" y="667"/>
                  </a:cubicBezTo>
                  <a:cubicBezTo>
                    <a:pt x="524" y="769"/>
                    <a:pt x="597" y="690"/>
                    <a:pt x="549" y="741"/>
                  </a:cubicBezTo>
                  <a:cubicBezTo>
                    <a:pt x="533" y="789"/>
                    <a:pt x="482" y="838"/>
                    <a:pt x="448" y="878"/>
                  </a:cubicBezTo>
                  <a:cubicBezTo>
                    <a:pt x="357" y="987"/>
                    <a:pt x="284" y="1115"/>
                    <a:pt x="165" y="1198"/>
                  </a:cubicBezTo>
                  <a:cubicBezTo>
                    <a:pt x="150" y="1242"/>
                    <a:pt x="167" y="1212"/>
                    <a:pt x="128" y="1243"/>
                  </a:cubicBezTo>
                  <a:cubicBezTo>
                    <a:pt x="84" y="1278"/>
                    <a:pt x="138" y="1244"/>
                    <a:pt x="92" y="1289"/>
                  </a:cubicBezTo>
                  <a:cubicBezTo>
                    <a:pt x="76" y="1305"/>
                    <a:pt x="57" y="1310"/>
                    <a:pt x="37" y="1317"/>
                  </a:cubicBezTo>
                  <a:cubicBezTo>
                    <a:pt x="15" y="1350"/>
                    <a:pt x="29" y="1339"/>
                    <a:pt x="0" y="1353"/>
                  </a:cubicBezTo>
                </a:path>
              </a:pathLst>
            </a:custGeom>
            <a:noFill/>
            <a:ln w="4762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71696" name="Line 16"/>
            <p:cNvSpPr>
              <a:spLocks noChangeShapeType="1"/>
            </p:cNvSpPr>
            <p:nvPr/>
          </p:nvSpPr>
          <p:spPr bwMode="auto">
            <a:xfrm>
              <a:off x="890" y="2258"/>
              <a:ext cx="723" cy="584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</p:grpSp>
      <p:sp>
        <p:nvSpPr>
          <p:cNvPr id="71697" name="Line 17"/>
          <p:cNvSpPr>
            <a:spLocks noChangeShapeType="1"/>
          </p:cNvSpPr>
          <p:nvPr/>
        </p:nvSpPr>
        <p:spPr bwMode="auto">
          <a:xfrm flipH="1" flipV="1">
            <a:off x="4057650" y="1797050"/>
            <a:ext cx="17463" cy="25146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1700" name="Text Box 20"/>
          <p:cNvSpPr txBox="1">
            <a:spLocks noChangeArrowheads="1"/>
          </p:cNvSpPr>
          <p:nvPr/>
        </p:nvSpPr>
        <p:spPr bwMode="auto">
          <a:xfrm>
            <a:off x="5743575" y="2200275"/>
            <a:ext cx="213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FF0000"/>
                </a:solidFill>
              </a:rPr>
              <a:t>Noisy alpha-profile</a:t>
            </a:r>
            <a:endParaRPr lang="en-GB">
              <a:solidFill>
                <a:srgbClr val="A886E0"/>
              </a:solidFill>
            </a:endParaRPr>
          </a:p>
        </p:txBody>
      </p:sp>
      <p:sp>
        <p:nvSpPr>
          <p:cNvPr id="71707" name="Rectangle 2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Border Matting</a:t>
            </a:r>
          </a:p>
        </p:txBody>
      </p:sp>
      <p:grpSp>
        <p:nvGrpSpPr>
          <p:cNvPr id="71715" name="Group 35"/>
          <p:cNvGrpSpPr>
            <a:grpSpLocks/>
          </p:cNvGrpSpPr>
          <p:nvPr/>
        </p:nvGrpSpPr>
        <p:grpSpPr bwMode="auto">
          <a:xfrm>
            <a:off x="0" y="6440488"/>
            <a:ext cx="9144000" cy="417512"/>
            <a:chOff x="0" y="4057"/>
            <a:chExt cx="5760" cy="263"/>
          </a:xfrm>
        </p:grpSpPr>
        <p:pic>
          <p:nvPicPr>
            <p:cNvPr id="71716" name="Picture 36" descr="MSRClogo"/>
            <p:cNvPicPr>
              <a:picLocks noChangeAspect="1" noChangeArrowheads="1"/>
            </p:cNvPicPr>
            <p:nvPr/>
          </p:nvPicPr>
          <p:blipFill>
            <a:blip r:embed="rId7" cstate="print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57"/>
              <a:ext cx="812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17" name="Line 37"/>
            <p:cNvSpPr>
              <a:spLocks noChangeShapeType="1"/>
            </p:cNvSpPr>
            <p:nvPr/>
          </p:nvSpPr>
          <p:spPr bwMode="auto">
            <a:xfrm>
              <a:off x="703" y="4065"/>
              <a:ext cx="5057" cy="0"/>
            </a:xfrm>
            <a:prstGeom prst="line">
              <a:avLst/>
            </a:prstGeom>
            <a:noFill/>
            <a:ln w="34925">
              <a:solidFill>
                <a:srgbClr val="C8C8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71718" name="Text Box 38"/>
            <p:cNvSpPr txBox="1">
              <a:spLocks noChangeArrowheads="1"/>
            </p:cNvSpPr>
            <p:nvPr/>
          </p:nvSpPr>
          <p:spPr bwMode="auto">
            <a:xfrm>
              <a:off x="996" y="4108"/>
              <a:ext cx="47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30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en-GB" sz="1600" b="1">
                  <a:solidFill>
                    <a:srgbClr val="B7B7FF"/>
                  </a:solidFill>
                </a:rPr>
                <a:t>        </a:t>
              </a:r>
              <a:r>
                <a:rPr lang="en-GB" sz="1600" b="1">
                  <a:solidFill>
                    <a:srgbClr val="C8C8FF"/>
                  </a:solidFill>
                </a:rPr>
                <a:t>GrabCut – Interactive Foreground Extraction</a:t>
              </a:r>
              <a:r>
                <a:rPr lang="en-GB" sz="1600">
                  <a:solidFill>
                    <a:srgbClr val="7979FF"/>
                  </a:solidFill>
                </a:rPr>
                <a:t>    		</a:t>
              </a:r>
              <a:r>
                <a:rPr lang="en-GB" sz="1600">
                  <a:solidFill>
                    <a:srgbClr val="C8C8FF"/>
                  </a:solidFill>
                </a:rPr>
                <a:t>26</a:t>
              </a:r>
              <a:r>
                <a:rPr lang="en-GB" sz="1600">
                  <a:solidFill>
                    <a:srgbClr val="7979FF"/>
                  </a:solidFill>
                </a:rPr>
                <a:t>                    </a:t>
              </a:r>
            </a:p>
          </p:txBody>
        </p:sp>
      </p:grpSp>
      <p:sp>
        <p:nvSpPr>
          <p:cNvPr id="71719" name="Line 39"/>
          <p:cNvSpPr>
            <a:spLocks noChangeShapeType="1"/>
          </p:cNvSpPr>
          <p:nvPr/>
        </p:nvSpPr>
        <p:spPr bwMode="auto">
          <a:xfrm flipV="1">
            <a:off x="3914775" y="4289425"/>
            <a:ext cx="185738" cy="3175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1720" name="Line 40"/>
          <p:cNvSpPr>
            <a:spLocks noChangeShapeType="1"/>
          </p:cNvSpPr>
          <p:nvPr/>
        </p:nvSpPr>
        <p:spPr bwMode="auto">
          <a:xfrm flipV="1">
            <a:off x="3900488" y="2603500"/>
            <a:ext cx="185737" cy="3175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1721" name="Text Box 41"/>
          <p:cNvSpPr txBox="1">
            <a:spLocks noChangeArrowheads="1"/>
          </p:cNvSpPr>
          <p:nvPr/>
        </p:nvSpPr>
        <p:spPr bwMode="auto">
          <a:xfrm>
            <a:off x="3609975" y="24288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1722" name="Text Box 42"/>
          <p:cNvSpPr txBox="1">
            <a:spLocks noChangeArrowheads="1"/>
          </p:cNvSpPr>
          <p:nvPr/>
        </p:nvSpPr>
        <p:spPr bwMode="auto">
          <a:xfrm>
            <a:off x="3609975" y="409575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0</a:t>
            </a:r>
          </a:p>
        </p:txBody>
      </p:sp>
      <p:sp>
        <p:nvSpPr>
          <p:cNvPr id="71725" name="Text Box 45"/>
          <p:cNvSpPr txBox="1">
            <a:spLocks noChangeArrowheads="1"/>
          </p:cNvSpPr>
          <p:nvPr/>
        </p:nvSpPr>
        <p:spPr bwMode="auto">
          <a:xfrm>
            <a:off x="317500" y="1981200"/>
            <a:ext cx="151130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F1BD9D"/>
                </a:solidFill>
              </a:rPr>
              <a:t>Foreground</a:t>
            </a:r>
          </a:p>
        </p:txBody>
      </p:sp>
      <p:sp>
        <p:nvSpPr>
          <p:cNvPr id="71726" name="Text Box 46"/>
          <p:cNvSpPr txBox="1">
            <a:spLocks noChangeArrowheads="1"/>
          </p:cNvSpPr>
          <p:nvPr/>
        </p:nvSpPr>
        <p:spPr bwMode="auto">
          <a:xfrm>
            <a:off x="1981200" y="2794000"/>
            <a:ext cx="58420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A37F0D"/>
                </a:solidFill>
              </a:rPr>
              <a:t>Mix</a:t>
            </a:r>
          </a:p>
        </p:txBody>
      </p:sp>
      <p:sp>
        <p:nvSpPr>
          <p:cNvPr id="71727" name="Text Box 47"/>
          <p:cNvSpPr txBox="1">
            <a:spLocks noChangeArrowheads="1"/>
          </p:cNvSpPr>
          <p:nvPr/>
        </p:nvSpPr>
        <p:spPr bwMode="auto">
          <a:xfrm>
            <a:off x="2679700" y="3302000"/>
            <a:ext cx="990600" cy="6413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003200"/>
                </a:solidFill>
              </a:rPr>
              <a:t>Back-ground</a:t>
            </a:r>
          </a:p>
        </p:txBody>
      </p:sp>
      <p:sp>
        <p:nvSpPr>
          <p:cNvPr id="71728" name="Text Box 48"/>
          <p:cNvSpPr txBox="1">
            <a:spLocks noChangeArrowheads="1"/>
          </p:cNvSpPr>
          <p:nvPr/>
        </p:nvSpPr>
        <p:spPr bwMode="auto">
          <a:xfrm>
            <a:off x="3568700" y="4610100"/>
            <a:ext cx="151130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F1BD9D"/>
                </a:solidFill>
              </a:rPr>
              <a:t>Foreground</a:t>
            </a:r>
          </a:p>
        </p:txBody>
      </p:sp>
      <p:sp>
        <p:nvSpPr>
          <p:cNvPr id="71729" name="Text Box 49"/>
          <p:cNvSpPr txBox="1">
            <a:spLocks noChangeArrowheads="1"/>
          </p:cNvSpPr>
          <p:nvPr/>
        </p:nvSpPr>
        <p:spPr bwMode="auto">
          <a:xfrm>
            <a:off x="5930900" y="4635500"/>
            <a:ext cx="58420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A37F0D"/>
                </a:solidFill>
              </a:rPr>
              <a:t>Mix</a:t>
            </a:r>
          </a:p>
        </p:txBody>
      </p:sp>
      <p:sp>
        <p:nvSpPr>
          <p:cNvPr id="71730" name="Text Box 50"/>
          <p:cNvSpPr txBox="1">
            <a:spLocks noChangeArrowheads="1"/>
          </p:cNvSpPr>
          <p:nvPr/>
        </p:nvSpPr>
        <p:spPr bwMode="auto">
          <a:xfrm>
            <a:off x="7353300" y="4610100"/>
            <a:ext cx="161290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003200"/>
                </a:solidFill>
              </a:rPr>
              <a:t>Background</a:t>
            </a:r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1081088" y="5434013"/>
            <a:ext cx="6207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FFFFFF"/>
                </a:solidFill>
              </a:rPr>
              <a:t>Fit a smooth alpha-profile with parameters </a:t>
            </a:r>
            <a:endParaRPr lang="en-GB" sz="2000">
              <a:solidFill>
                <a:srgbClr val="A886E0"/>
              </a:solidFill>
            </a:endParaRPr>
          </a:p>
        </p:txBody>
      </p:sp>
      <p:sp>
        <p:nvSpPr>
          <p:cNvPr id="71684" name="Freeform 4"/>
          <p:cNvSpPr>
            <a:spLocks/>
          </p:cNvSpPr>
          <p:nvPr/>
        </p:nvSpPr>
        <p:spPr bwMode="auto">
          <a:xfrm>
            <a:off x="4224338" y="2516188"/>
            <a:ext cx="4160837" cy="1873250"/>
          </a:xfrm>
          <a:custGeom>
            <a:avLst/>
            <a:gdLst>
              <a:gd name="T0" fmla="*/ 2621 w 2621"/>
              <a:gd name="T1" fmla="*/ 1117 h 1180"/>
              <a:gd name="T2" fmla="*/ 1536 w 2621"/>
              <a:gd name="T3" fmla="*/ 1021 h 1180"/>
              <a:gd name="T4" fmla="*/ 1088 w 2621"/>
              <a:gd name="T5" fmla="*/ 161 h 1180"/>
              <a:gd name="T6" fmla="*/ 0 w 2621"/>
              <a:gd name="T7" fmla="*/ 54 h 1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21" h="1180">
                <a:moveTo>
                  <a:pt x="2621" y="1117"/>
                </a:moveTo>
                <a:cubicBezTo>
                  <a:pt x="2440" y="1101"/>
                  <a:pt x="1791" y="1180"/>
                  <a:pt x="1536" y="1021"/>
                </a:cubicBezTo>
                <a:cubicBezTo>
                  <a:pt x="1281" y="862"/>
                  <a:pt x="1344" y="322"/>
                  <a:pt x="1088" y="161"/>
                </a:cubicBezTo>
                <a:cubicBezTo>
                  <a:pt x="832" y="0"/>
                  <a:pt x="227" y="76"/>
                  <a:pt x="0" y="54"/>
                </a:cubicBezTo>
              </a:path>
            </a:pathLst>
          </a:custGeom>
          <a:noFill/>
          <a:ln w="476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1685" name="Line 5"/>
          <p:cNvSpPr>
            <a:spLocks noChangeShapeType="1"/>
          </p:cNvSpPr>
          <p:nvPr/>
        </p:nvSpPr>
        <p:spPr bwMode="auto">
          <a:xfrm flipV="1">
            <a:off x="5653088" y="3351213"/>
            <a:ext cx="1255712" cy="9525"/>
          </a:xfrm>
          <a:prstGeom prst="line">
            <a:avLst/>
          </a:prstGeom>
          <a:noFill/>
          <a:ln w="73025">
            <a:solidFill>
              <a:srgbClr val="FF99CC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1688" name="Line 8"/>
          <p:cNvSpPr>
            <a:spLocks noChangeShapeType="1"/>
          </p:cNvSpPr>
          <p:nvPr/>
        </p:nvSpPr>
        <p:spPr bwMode="auto">
          <a:xfrm flipV="1">
            <a:off x="6246813" y="4008438"/>
            <a:ext cx="0" cy="493712"/>
          </a:xfrm>
          <a:prstGeom prst="line">
            <a:avLst/>
          </a:prstGeom>
          <a:noFill/>
          <a:ln w="47625">
            <a:solidFill>
              <a:srgbClr val="FF99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pic>
        <p:nvPicPr>
          <p:cNvPr id="71709" name="Picture 2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3498850"/>
            <a:ext cx="196850" cy="14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2" name="Picture 5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4365625"/>
            <a:ext cx="19685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3" name="Picture 5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5521325"/>
            <a:ext cx="836613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68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/>
      <p:bldP spid="71684" grpId="0" animBg="1"/>
      <p:bldP spid="71685" grpId="0" animBg="1"/>
      <p:bldP spid="7168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34" name="Picture 30" descr="segm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306513"/>
            <a:ext cx="2811463" cy="343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1" name="Picture 7" descr="g8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1274763"/>
            <a:ext cx="2752725" cy="29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3981450" y="4289425"/>
            <a:ext cx="4143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solidFill>
                  <a:srgbClr val="FFFFFF"/>
                </a:solidFill>
              </a:rPr>
              <a:t>Result using DP Border Matting</a:t>
            </a:r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2476500" y="1387475"/>
            <a:ext cx="1176338" cy="3349625"/>
          </a:xfrm>
          <a:custGeom>
            <a:avLst/>
            <a:gdLst>
              <a:gd name="T0" fmla="*/ 0 w 741"/>
              <a:gd name="T1" fmla="*/ 2110 h 2110"/>
              <a:gd name="T2" fmla="*/ 176 w 741"/>
              <a:gd name="T3" fmla="*/ 1790 h 2110"/>
              <a:gd name="T4" fmla="*/ 243 w 741"/>
              <a:gd name="T5" fmla="*/ 1544 h 2110"/>
              <a:gd name="T6" fmla="*/ 315 w 741"/>
              <a:gd name="T7" fmla="*/ 1375 h 2110"/>
              <a:gd name="T8" fmla="*/ 350 w 741"/>
              <a:gd name="T9" fmla="*/ 1175 h 2110"/>
              <a:gd name="T10" fmla="*/ 400 w 741"/>
              <a:gd name="T11" fmla="*/ 798 h 2110"/>
              <a:gd name="T12" fmla="*/ 488 w 741"/>
              <a:gd name="T13" fmla="*/ 574 h 2110"/>
              <a:gd name="T14" fmla="*/ 652 w 741"/>
              <a:gd name="T15" fmla="*/ 373 h 2110"/>
              <a:gd name="T16" fmla="*/ 706 w 741"/>
              <a:gd name="T17" fmla="*/ 197 h 2110"/>
              <a:gd name="T18" fmla="*/ 741 w 741"/>
              <a:gd name="T19" fmla="*/ 0 h 2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41" h="2110">
                <a:moveTo>
                  <a:pt x="0" y="2110"/>
                </a:moveTo>
                <a:cubicBezTo>
                  <a:pt x="36" y="2042"/>
                  <a:pt x="137" y="1870"/>
                  <a:pt x="176" y="1790"/>
                </a:cubicBezTo>
                <a:cubicBezTo>
                  <a:pt x="191" y="1747"/>
                  <a:pt x="230" y="1586"/>
                  <a:pt x="243" y="1544"/>
                </a:cubicBezTo>
                <a:cubicBezTo>
                  <a:pt x="260" y="1487"/>
                  <a:pt x="283" y="1429"/>
                  <a:pt x="315" y="1375"/>
                </a:cubicBezTo>
                <a:cubicBezTo>
                  <a:pt x="340" y="1294"/>
                  <a:pt x="308" y="1255"/>
                  <a:pt x="350" y="1175"/>
                </a:cubicBezTo>
                <a:cubicBezTo>
                  <a:pt x="374" y="1058"/>
                  <a:pt x="357" y="912"/>
                  <a:pt x="400" y="798"/>
                </a:cubicBezTo>
                <a:cubicBezTo>
                  <a:pt x="413" y="703"/>
                  <a:pt x="446" y="645"/>
                  <a:pt x="488" y="574"/>
                </a:cubicBezTo>
                <a:cubicBezTo>
                  <a:pt x="530" y="503"/>
                  <a:pt x="616" y="436"/>
                  <a:pt x="652" y="373"/>
                </a:cubicBezTo>
                <a:cubicBezTo>
                  <a:pt x="693" y="221"/>
                  <a:pt x="668" y="280"/>
                  <a:pt x="706" y="197"/>
                </a:cubicBezTo>
                <a:cubicBezTo>
                  <a:pt x="715" y="131"/>
                  <a:pt x="741" y="66"/>
                  <a:pt x="741" y="0"/>
                </a:cubicBezTo>
              </a:path>
            </a:pathLst>
          </a:custGeom>
          <a:noFill/>
          <a:ln w="730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2921000" y="3719513"/>
            <a:ext cx="874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>
                <a:solidFill>
                  <a:srgbClr val="FF0000"/>
                </a:solidFill>
              </a:rPr>
              <a:t>DP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2625725" y="3190875"/>
            <a:ext cx="414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72720" name="Rectangle 16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r>
              <a:rPr lang="en-GB"/>
              <a:t>  Dynamic Programming</a:t>
            </a:r>
          </a:p>
        </p:txBody>
      </p:sp>
      <p:grpSp>
        <p:nvGrpSpPr>
          <p:cNvPr id="72722" name="Group 18"/>
          <p:cNvGrpSpPr>
            <a:grpSpLocks/>
          </p:cNvGrpSpPr>
          <p:nvPr/>
        </p:nvGrpSpPr>
        <p:grpSpPr bwMode="auto">
          <a:xfrm>
            <a:off x="0" y="6440488"/>
            <a:ext cx="9144000" cy="417512"/>
            <a:chOff x="0" y="4057"/>
            <a:chExt cx="5760" cy="263"/>
          </a:xfrm>
        </p:grpSpPr>
        <p:pic>
          <p:nvPicPr>
            <p:cNvPr id="72723" name="Picture 19" descr="MSRClogo"/>
            <p:cNvPicPr>
              <a:picLocks noChangeAspect="1" noChangeArrowheads="1"/>
            </p:cNvPicPr>
            <p:nvPr/>
          </p:nvPicPr>
          <p:blipFill>
            <a:blip r:embed="rId6" cstate="print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57"/>
              <a:ext cx="812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24" name="Line 20"/>
            <p:cNvSpPr>
              <a:spLocks noChangeShapeType="1"/>
            </p:cNvSpPr>
            <p:nvPr/>
          </p:nvSpPr>
          <p:spPr bwMode="auto">
            <a:xfrm>
              <a:off x="703" y="4065"/>
              <a:ext cx="5057" cy="0"/>
            </a:xfrm>
            <a:prstGeom prst="line">
              <a:avLst/>
            </a:prstGeom>
            <a:noFill/>
            <a:ln w="34925">
              <a:solidFill>
                <a:srgbClr val="C8C8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72725" name="Text Box 21"/>
            <p:cNvSpPr txBox="1">
              <a:spLocks noChangeArrowheads="1"/>
            </p:cNvSpPr>
            <p:nvPr/>
          </p:nvSpPr>
          <p:spPr bwMode="auto">
            <a:xfrm>
              <a:off x="996" y="4108"/>
              <a:ext cx="47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30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en-GB" sz="1600" b="1">
                  <a:solidFill>
                    <a:srgbClr val="B7B7FF"/>
                  </a:solidFill>
                </a:rPr>
                <a:t>        </a:t>
              </a:r>
              <a:r>
                <a:rPr lang="en-GB" sz="1600" b="1">
                  <a:solidFill>
                    <a:srgbClr val="C8C8FF"/>
                  </a:solidFill>
                </a:rPr>
                <a:t>GrabCut – Interactive Foreground Extraction</a:t>
              </a:r>
              <a:r>
                <a:rPr lang="en-GB" sz="1600">
                  <a:solidFill>
                    <a:srgbClr val="7979FF"/>
                  </a:solidFill>
                </a:rPr>
                <a:t>    		</a:t>
              </a:r>
              <a:r>
                <a:rPr lang="en-GB" sz="1600">
                  <a:solidFill>
                    <a:srgbClr val="C8C8FF"/>
                  </a:solidFill>
                </a:rPr>
                <a:t>27</a:t>
              </a:r>
              <a:r>
                <a:rPr lang="en-GB" sz="1600">
                  <a:solidFill>
                    <a:srgbClr val="7979FF"/>
                  </a:solidFill>
                </a:rPr>
                <a:t>                    </a:t>
              </a:r>
            </a:p>
          </p:txBody>
        </p:sp>
      </p:grpSp>
      <p:sp>
        <p:nvSpPr>
          <p:cNvPr id="72728" name="AutoShape 24"/>
          <p:cNvSpPr>
            <a:spLocks/>
          </p:cNvSpPr>
          <p:nvPr/>
        </p:nvSpPr>
        <p:spPr bwMode="auto">
          <a:xfrm rot="-16200000">
            <a:off x="3190478" y="4984353"/>
            <a:ext cx="254000" cy="1969294"/>
          </a:xfrm>
          <a:prstGeom prst="rightBrace">
            <a:avLst>
              <a:gd name="adj1" fmla="val 8229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2729" name="AutoShape 25"/>
          <p:cNvSpPr>
            <a:spLocks/>
          </p:cNvSpPr>
          <p:nvPr/>
        </p:nvSpPr>
        <p:spPr bwMode="auto">
          <a:xfrm rot="-16200000">
            <a:off x="6334125" y="4016375"/>
            <a:ext cx="234950" cy="3835400"/>
          </a:xfrm>
          <a:prstGeom prst="rightBrace">
            <a:avLst>
              <a:gd name="adj1" fmla="val 13603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72730" name="Text Box 26"/>
          <p:cNvSpPr txBox="1">
            <a:spLocks noChangeArrowheads="1"/>
          </p:cNvSpPr>
          <p:nvPr/>
        </p:nvSpPr>
        <p:spPr bwMode="auto">
          <a:xfrm>
            <a:off x="2057400" y="6057900"/>
            <a:ext cx="2085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Noisy alpha-profile</a:t>
            </a:r>
          </a:p>
        </p:txBody>
      </p:sp>
      <p:sp>
        <p:nvSpPr>
          <p:cNvPr id="72731" name="Text Box 27"/>
          <p:cNvSpPr txBox="1">
            <a:spLocks noChangeArrowheads="1"/>
          </p:cNvSpPr>
          <p:nvPr/>
        </p:nvSpPr>
        <p:spPr bwMode="auto">
          <a:xfrm>
            <a:off x="5702300" y="6010275"/>
            <a:ext cx="1743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Regularisation </a:t>
            </a:r>
          </a:p>
        </p:txBody>
      </p:sp>
      <p:sp>
        <p:nvSpPr>
          <p:cNvPr id="72735" name="Text Box 31"/>
          <p:cNvSpPr txBox="1">
            <a:spLocks noChangeArrowheads="1"/>
          </p:cNvSpPr>
          <p:nvPr/>
        </p:nvSpPr>
        <p:spPr bwMode="auto">
          <a:xfrm>
            <a:off x="2625725" y="2924175"/>
            <a:ext cx="9413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>
                <a:solidFill>
                  <a:srgbClr val="FF0000"/>
                </a:solidFill>
              </a:rPr>
              <a:t>t+1</a:t>
            </a:r>
          </a:p>
        </p:txBody>
      </p:sp>
      <p:pic>
        <p:nvPicPr>
          <p:cNvPr id="72741" name="Picture 3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4843463"/>
            <a:ext cx="7215188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2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9" t="37755" r="25001" b="47590"/>
          <a:stretch/>
        </p:blipFill>
        <p:spPr bwMode="auto">
          <a:xfrm>
            <a:off x="1755117" y="4843463"/>
            <a:ext cx="6330951" cy="100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99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634" name="Picture 2" descr="g3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25" y="2863850"/>
            <a:ext cx="3206750" cy="314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563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435975" cy="1139825"/>
          </a:xfrm>
        </p:spPr>
        <p:txBody>
          <a:bodyPr/>
          <a:lstStyle/>
          <a:p>
            <a:r>
              <a:rPr lang="en-GB" sz="4000" b="0">
                <a:solidFill>
                  <a:schemeClr val="tx1"/>
                </a:solidFill>
              </a:rPr>
              <a:t>GrabCut Border</a:t>
            </a:r>
            <a:r>
              <a:rPr lang="en-GB" sz="4000" b="0">
                <a:solidFill>
                  <a:schemeClr val="accent2"/>
                </a:solidFill>
              </a:rPr>
              <a:t> </a:t>
            </a:r>
            <a:r>
              <a:rPr lang="en-GB" sz="4000" b="0">
                <a:solidFill>
                  <a:schemeClr val="tx1"/>
                </a:solidFill>
              </a:rPr>
              <a:t>Matting -</a:t>
            </a:r>
            <a:r>
              <a:rPr lang="en-GB" sz="4000" b="0">
                <a:solidFill>
                  <a:schemeClr val="accent2"/>
                </a:solidFill>
              </a:rPr>
              <a:t> </a:t>
            </a:r>
            <a:r>
              <a:rPr lang="en-GB" sz="4000" b="0">
                <a:solidFill>
                  <a:schemeClr val="tx1"/>
                </a:solidFill>
              </a:rPr>
              <a:t>Colour</a:t>
            </a:r>
          </a:p>
        </p:txBody>
      </p:sp>
      <p:sp>
        <p:nvSpPr>
          <p:cNvPr id="3256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80400" cy="4967287"/>
          </a:xfrm>
          <a:noFill/>
          <a:ln/>
        </p:spPr>
        <p:txBody>
          <a:bodyPr/>
          <a:lstStyle/>
          <a:p>
            <a:r>
              <a:rPr lang="en-GB" sz="2400"/>
              <a:t>Compute MAP of  p(F|C,alpha)  (marginalize over B)</a:t>
            </a:r>
          </a:p>
          <a:p>
            <a:r>
              <a:rPr lang="en-GB" sz="2400"/>
              <a:t>To avoid colour bleeding use colour stealing </a:t>
            </a:r>
            <a:br>
              <a:rPr lang="en-GB" sz="2400"/>
            </a:br>
            <a:r>
              <a:rPr lang="en-GB" sz="2000"/>
              <a:t>(“exemplar based inpainting”  – Patches do not work)</a:t>
            </a:r>
          </a:p>
        </p:txBody>
      </p:sp>
      <p:sp>
        <p:nvSpPr>
          <p:cNvPr id="325637" name="Text Box 5"/>
          <p:cNvSpPr txBox="1">
            <a:spLocks noChangeArrowheads="1"/>
          </p:cNvSpPr>
          <p:nvPr/>
        </p:nvSpPr>
        <p:spPr bwMode="auto">
          <a:xfrm>
            <a:off x="1454150" y="6051550"/>
            <a:ext cx="22320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A886E0"/>
                </a:solidFill>
              </a:rPr>
              <a:t>[Chuang et al. ‘01]</a:t>
            </a:r>
          </a:p>
        </p:txBody>
      </p:sp>
      <p:sp>
        <p:nvSpPr>
          <p:cNvPr id="325638" name="Text Box 6"/>
          <p:cNvSpPr txBox="1">
            <a:spLocks noChangeArrowheads="1"/>
          </p:cNvSpPr>
          <p:nvPr/>
        </p:nvSpPr>
        <p:spPr bwMode="auto">
          <a:xfrm>
            <a:off x="5262563" y="6000750"/>
            <a:ext cx="25923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30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A886E0"/>
                </a:solidFill>
              </a:rPr>
              <a:t>Grabcut Border Matting</a:t>
            </a:r>
          </a:p>
        </p:txBody>
      </p:sp>
      <p:grpSp>
        <p:nvGrpSpPr>
          <p:cNvPr id="325639" name="Group 7"/>
          <p:cNvGrpSpPr>
            <a:grpSpLocks/>
          </p:cNvGrpSpPr>
          <p:nvPr/>
        </p:nvGrpSpPr>
        <p:grpSpPr bwMode="auto">
          <a:xfrm>
            <a:off x="2365375" y="4084638"/>
            <a:ext cx="1627188" cy="1728787"/>
            <a:chOff x="1382" y="2519"/>
            <a:chExt cx="1025" cy="1089"/>
          </a:xfrm>
        </p:grpSpPr>
        <p:sp>
          <p:nvSpPr>
            <p:cNvPr id="325640" name="Rectangle 8"/>
            <p:cNvSpPr>
              <a:spLocks noChangeArrowheads="1"/>
            </p:cNvSpPr>
            <p:nvPr/>
          </p:nvSpPr>
          <p:spPr bwMode="auto">
            <a:xfrm>
              <a:off x="1382" y="2526"/>
              <a:ext cx="1025" cy="1082"/>
            </a:xfrm>
            <a:prstGeom prst="rect">
              <a:avLst/>
            </a:prstGeom>
            <a:noFill/>
            <a:ln w="47625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325641" name="Freeform 9"/>
            <p:cNvSpPr>
              <a:spLocks/>
            </p:cNvSpPr>
            <p:nvPr/>
          </p:nvSpPr>
          <p:spPr bwMode="auto">
            <a:xfrm>
              <a:off x="1386" y="2519"/>
              <a:ext cx="480" cy="900"/>
            </a:xfrm>
            <a:custGeom>
              <a:avLst/>
              <a:gdLst>
                <a:gd name="T0" fmla="*/ 0 w 255"/>
                <a:gd name="T1" fmla="*/ 491 h 491"/>
                <a:gd name="T2" fmla="*/ 57 w 255"/>
                <a:gd name="T3" fmla="*/ 416 h 491"/>
                <a:gd name="T4" fmla="*/ 114 w 255"/>
                <a:gd name="T5" fmla="*/ 331 h 491"/>
                <a:gd name="T6" fmla="*/ 152 w 255"/>
                <a:gd name="T7" fmla="*/ 274 h 491"/>
                <a:gd name="T8" fmla="*/ 180 w 255"/>
                <a:gd name="T9" fmla="*/ 217 h 491"/>
                <a:gd name="T10" fmla="*/ 208 w 255"/>
                <a:gd name="T11" fmla="*/ 123 h 491"/>
                <a:gd name="T12" fmla="*/ 255 w 255"/>
                <a:gd name="T13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491">
                  <a:moveTo>
                    <a:pt x="0" y="491"/>
                  </a:moveTo>
                  <a:cubicBezTo>
                    <a:pt x="13" y="454"/>
                    <a:pt x="25" y="438"/>
                    <a:pt x="57" y="416"/>
                  </a:cubicBezTo>
                  <a:cubicBezTo>
                    <a:pt x="69" y="381"/>
                    <a:pt x="93" y="362"/>
                    <a:pt x="114" y="331"/>
                  </a:cubicBezTo>
                  <a:cubicBezTo>
                    <a:pt x="135" y="264"/>
                    <a:pt x="105" y="343"/>
                    <a:pt x="152" y="274"/>
                  </a:cubicBezTo>
                  <a:cubicBezTo>
                    <a:pt x="164" y="256"/>
                    <a:pt x="168" y="235"/>
                    <a:pt x="180" y="217"/>
                  </a:cubicBezTo>
                  <a:cubicBezTo>
                    <a:pt x="190" y="187"/>
                    <a:pt x="194" y="151"/>
                    <a:pt x="208" y="123"/>
                  </a:cubicBezTo>
                  <a:cubicBezTo>
                    <a:pt x="227" y="85"/>
                    <a:pt x="255" y="45"/>
                    <a:pt x="255" y="0"/>
                  </a:cubicBezTo>
                </a:path>
              </a:pathLst>
            </a:custGeom>
            <a:noFill/>
            <a:ln w="730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325642" name="Oval 10"/>
            <p:cNvSpPr>
              <a:spLocks noChangeArrowheads="1"/>
            </p:cNvSpPr>
            <p:nvPr/>
          </p:nvSpPr>
          <p:spPr bwMode="auto">
            <a:xfrm>
              <a:off x="1856" y="3025"/>
              <a:ext cx="99" cy="107"/>
            </a:xfrm>
            <a:prstGeom prst="ellipse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</p:grpSp>
      <p:pic>
        <p:nvPicPr>
          <p:cNvPr id="325643" name="Picture 11" descr="g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2838450"/>
            <a:ext cx="2924175" cy="312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5649" name="Group 17"/>
          <p:cNvGrpSpPr>
            <a:grpSpLocks/>
          </p:cNvGrpSpPr>
          <p:nvPr/>
        </p:nvGrpSpPr>
        <p:grpSpPr bwMode="auto">
          <a:xfrm>
            <a:off x="0" y="6440488"/>
            <a:ext cx="9144000" cy="417512"/>
            <a:chOff x="0" y="4057"/>
            <a:chExt cx="5760" cy="263"/>
          </a:xfrm>
        </p:grpSpPr>
        <p:pic>
          <p:nvPicPr>
            <p:cNvPr id="325650" name="Picture 18" descr="MSRClogo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57"/>
              <a:ext cx="812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5651" name="Line 19"/>
            <p:cNvSpPr>
              <a:spLocks noChangeShapeType="1"/>
            </p:cNvSpPr>
            <p:nvPr/>
          </p:nvSpPr>
          <p:spPr bwMode="auto">
            <a:xfrm>
              <a:off x="703" y="4065"/>
              <a:ext cx="5057" cy="0"/>
            </a:xfrm>
            <a:prstGeom prst="line">
              <a:avLst/>
            </a:prstGeom>
            <a:noFill/>
            <a:ln w="34925">
              <a:solidFill>
                <a:srgbClr val="C8C8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325652" name="Text Box 20"/>
            <p:cNvSpPr txBox="1">
              <a:spLocks noChangeArrowheads="1"/>
            </p:cNvSpPr>
            <p:nvPr/>
          </p:nvSpPr>
          <p:spPr bwMode="auto">
            <a:xfrm>
              <a:off x="996" y="4108"/>
              <a:ext cx="47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30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en-GB" sz="1600" b="1">
                  <a:solidFill>
                    <a:srgbClr val="B7B7FF"/>
                  </a:solidFill>
                </a:rPr>
                <a:t>        </a:t>
              </a:r>
              <a:r>
                <a:rPr lang="en-GB" sz="1600" b="1">
                  <a:solidFill>
                    <a:srgbClr val="C8C8FF"/>
                  </a:solidFill>
                </a:rPr>
                <a:t>GrabCut – Interactive Foreground Extraction</a:t>
              </a:r>
              <a:r>
                <a:rPr lang="en-GB" sz="1600">
                  <a:solidFill>
                    <a:srgbClr val="7979FF"/>
                  </a:solidFill>
                </a:rPr>
                <a:t>    		</a:t>
              </a:r>
              <a:r>
                <a:rPr lang="en-GB" sz="1600">
                  <a:solidFill>
                    <a:srgbClr val="C8C8FF"/>
                  </a:solidFill>
                </a:rPr>
                <a:t>28</a:t>
              </a:r>
              <a:r>
                <a:rPr lang="en-GB" sz="1600">
                  <a:solidFill>
                    <a:srgbClr val="7979FF"/>
                  </a:solidFill>
                </a:rPr>
                <a:t>               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408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GB"/>
              <a:t>Results</a:t>
            </a:r>
          </a:p>
        </p:txBody>
      </p:sp>
      <p:grpSp>
        <p:nvGrpSpPr>
          <p:cNvPr id="112644" name="Group 4"/>
          <p:cNvGrpSpPr>
            <a:grpSpLocks/>
          </p:cNvGrpSpPr>
          <p:nvPr/>
        </p:nvGrpSpPr>
        <p:grpSpPr bwMode="auto">
          <a:xfrm>
            <a:off x="0" y="6440488"/>
            <a:ext cx="9144000" cy="417512"/>
            <a:chOff x="0" y="4057"/>
            <a:chExt cx="5760" cy="263"/>
          </a:xfrm>
        </p:grpSpPr>
        <p:pic>
          <p:nvPicPr>
            <p:cNvPr id="112645" name="Picture 5" descr="MSRClogo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57"/>
              <a:ext cx="812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646" name="Line 6"/>
            <p:cNvSpPr>
              <a:spLocks noChangeShapeType="1"/>
            </p:cNvSpPr>
            <p:nvPr/>
          </p:nvSpPr>
          <p:spPr bwMode="auto">
            <a:xfrm>
              <a:off x="703" y="4065"/>
              <a:ext cx="5057" cy="0"/>
            </a:xfrm>
            <a:prstGeom prst="line">
              <a:avLst/>
            </a:prstGeom>
            <a:noFill/>
            <a:ln w="34925">
              <a:solidFill>
                <a:srgbClr val="C8C8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>
                <a:solidFill>
                  <a:srgbClr val="FFFFFF"/>
                </a:solidFill>
              </a:endParaRPr>
            </a:p>
          </p:txBody>
        </p:sp>
        <p:sp>
          <p:nvSpPr>
            <p:cNvPr id="112647" name="Text Box 7"/>
            <p:cNvSpPr txBox="1">
              <a:spLocks noChangeArrowheads="1"/>
            </p:cNvSpPr>
            <p:nvPr/>
          </p:nvSpPr>
          <p:spPr bwMode="auto">
            <a:xfrm>
              <a:off x="996" y="4108"/>
              <a:ext cx="47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30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en-GB" sz="1600" b="1">
                  <a:solidFill>
                    <a:srgbClr val="B7B7FF"/>
                  </a:solidFill>
                </a:rPr>
                <a:t>        </a:t>
              </a:r>
              <a:r>
                <a:rPr lang="en-GB" sz="1600" b="1">
                  <a:solidFill>
                    <a:srgbClr val="C8C8FF"/>
                  </a:solidFill>
                </a:rPr>
                <a:t>GrabCut – Interactive Foreground Extraction</a:t>
              </a:r>
              <a:r>
                <a:rPr lang="en-GB" sz="1600">
                  <a:solidFill>
                    <a:srgbClr val="7979FF"/>
                  </a:solidFill>
                </a:rPr>
                <a:t>    		</a:t>
              </a:r>
              <a:r>
                <a:rPr lang="en-GB" sz="1600">
                  <a:solidFill>
                    <a:srgbClr val="C8C8FF"/>
                  </a:solidFill>
                </a:rPr>
                <a:t>29</a:t>
              </a:r>
              <a:r>
                <a:rPr lang="en-GB" sz="1600">
                  <a:solidFill>
                    <a:srgbClr val="7979FF"/>
                  </a:solidFill>
                </a:rPr>
                <a:t>                    </a:t>
              </a:r>
            </a:p>
          </p:txBody>
        </p:sp>
      </p:grpSp>
      <p:pic>
        <p:nvPicPr>
          <p:cNvPr id="112649" name="Picture 9" descr="k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538" y="1271588"/>
            <a:ext cx="1952625" cy="246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0" name="Picture 10" descr="k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1266825"/>
            <a:ext cx="1971675" cy="245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1" name="Picture 11" descr="k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2" t="12206"/>
          <a:stretch>
            <a:fillRect/>
          </a:stretch>
        </p:blipFill>
        <p:spPr bwMode="auto">
          <a:xfrm>
            <a:off x="3509963" y="3894138"/>
            <a:ext cx="2149475" cy="233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2" name="Picture 12" descr="dog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3810000"/>
            <a:ext cx="1651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53" name="Oval 13"/>
          <p:cNvSpPr>
            <a:spLocks noChangeArrowheads="1"/>
          </p:cNvSpPr>
          <p:nvPr/>
        </p:nvSpPr>
        <p:spPr bwMode="auto">
          <a:xfrm>
            <a:off x="1495425" y="4287838"/>
            <a:ext cx="600075" cy="628650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112654" name="Line 14"/>
          <p:cNvSpPr>
            <a:spLocks noChangeShapeType="1"/>
          </p:cNvSpPr>
          <p:nvPr/>
        </p:nvSpPr>
        <p:spPr bwMode="auto">
          <a:xfrm flipV="1">
            <a:off x="1714500" y="3886200"/>
            <a:ext cx="1809750" cy="4191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112655" name="Line 15"/>
          <p:cNvSpPr>
            <a:spLocks noChangeShapeType="1"/>
          </p:cNvSpPr>
          <p:nvPr/>
        </p:nvSpPr>
        <p:spPr bwMode="auto">
          <a:xfrm>
            <a:off x="1571625" y="4838700"/>
            <a:ext cx="1943100" cy="1400175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pic>
        <p:nvPicPr>
          <p:cNvPr id="112656" name="Picture 16" descr="person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1285875"/>
            <a:ext cx="179387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57" name="Oval 17"/>
          <p:cNvSpPr>
            <a:spLocks noChangeArrowheads="1"/>
          </p:cNvSpPr>
          <p:nvPr/>
        </p:nvSpPr>
        <p:spPr bwMode="auto">
          <a:xfrm>
            <a:off x="1933575" y="2325688"/>
            <a:ext cx="381000" cy="400050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112658" name="Line 18"/>
          <p:cNvSpPr>
            <a:spLocks noChangeShapeType="1"/>
          </p:cNvSpPr>
          <p:nvPr/>
        </p:nvSpPr>
        <p:spPr bwMode="auto">
          <a:xfrm flipV="1">
            <a:off x="2028825" y="1276350"/>
            <a:ext cx="1514475" cy="10668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sp>
        <p:nvSpPr>
          <p:cNvPr id="112659" name="Line 19"/>
          <p:cNvSpPr>
            <a:spLocks noChangeShapeType="1"/>
          </p:cNvSpPr>
          <p:nvPr/>
        </p:nvSpPr>
        <p:spPr bwMode="auto">
          <a:xfrm>
            <a:off x="1990725" y="2686050"/>
            <a:ext cx="1552575" cy="10287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>
              <a:solidFill>
                <a:srgbClr val="FFFFFF"/>
              </a:solidFill>
            </a:endParaRPr>
          </a:p>
        </p:txBody>
      </p:sp>
      <p:pic>
        <p:nvPicPr>
          <p:cNvPr id="112648" name="Picture 8" descr="k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4"/>
          <a:stretch>
            <a:fillRect/>
          </a:stretch>
        </p:blipFill>
        <p:spPr bwMode="auto">
          <a:xfrm>
            <a:off x="6043613" y="3890963"/>
            <a:ext cx="2101850" cy="233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0" name="Picture 20" descr="res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0" y="3876675"/>
            <a:ext cx="2116138" cy="235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85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graph cuts for recognition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1643063"/>
            <a:ext cx="621982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3640138" y="6396038"/>
            <a:ext cx="5503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/>
              <a:t>TextonBoost (Shotton et al. 2009 IJCV)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graph cuts for recognition</a:t>
            </a:r>
          </a:p>
        </p:txBody>
      </p:sp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4970463" y="6488113"/>
            <a:ext cx="41735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TextonBoost (Shotton et al. 2009 IJCV)</a:t>
            </a: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62103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819400"/>
            <a:ext cx="34671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1066800" y="2971800"/>
            <a:ext cx="2819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Unary Potentials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0" y="4876800"/>
            <a:ext cx="2819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Alpha Expansion Graph Cuts</a:t>
            </a:r>
          </a:p>
        </p:txBody>
      </p:sp>
      <p:sp>
        <p:nvSpPr>
          <p:cNvPr id="9" name="Down Arrow 8"/>
          <p:cNvSpPr/>
          <p:nvPr/>
        </p:nvSpPr>
        <p:spPr>
          <a:xfrm>
            <a:off x="4343400" y="2362200"/>
            <a:ext cx="457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191000" y="4267200"/>
            <a:ext cx="457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4038600" y="3200400"/>
            <a:ext cx="457200" cy="4572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Limits of graph cuts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smtClean="0"/>
          </a:p>
          <a:p>
            <a:r>
              <a:rPr lang="en-US" sz="2800" smtClean="0"/>
              <a:t>Associative: edge potentials penalize different labels</a:t>
            </a:r>
          </a:p>
          <a:p>
            <a:endParaRPr lang="en-US" sz="2800" smtClean="0"/>
          </a:p>
          <a:p>
            <a:endParaRPr lang="en-US" sz="2800" smtClean="0"/>
          </a:p>
          <a:p>
            <a:endParaRPr lang="en-US" sz="2800" smtClean="0"/>
          </a:p>
          <a:p>
            <a:r>
              <a:rPr lang="en-US" sz="2800" smtClean="0"/>
              <a:t>If not associative, can sometimes clip potentials</a:t>
            </a:r>
          </a:p>
          <a:p>
            <a:endParaRPr lang="en-US" sz="2800" smtClean="0"/>
          </a:p>
          <a:p>
            <a:r>
              <a:rPr lang="en-US" sz="2800" smtClean="0"/>
              <a:t>Approximate for multilabel</a:t>
            </a:r>
          </a:p>
          <a:p>
            <a:pPr lvl="1"/>
            <a:r>
              <a:rPr lang="en-US" sz="2400" smtClean="0"/>
              <a:t>Alpha-expansion or alpha-beta swaps</a:t>
            </a:r>
          </a:p>
          <a:p>
            <a:endParaRPr lang="en-US" sz="2800" smtClean="0"/>
          </a:p>
          <a:p>
            <a:pPr>
              <a:buFont typeface="Arial" charset="0"/>
              <a:buNone/>
            </a:pPr>
            <a:endParaRPr lang="en-US" sz="2800" smtClean="0"/>
          </a:p>
          <a:p>
            <a:pPr lvl="1">
              <a:buFont typeface="Arial" charset="0"/>
              <a:buNone/>
            </a:pPr>
            <a:endParaRPr lang="en-US" sz="2400" smtClean="0"/>
          </a:p>
          <a:p>
            <a:pPr lvl="1">
              <a:buFont typeface="Arial" charset="0"/>
              <a:buNone/>
            </a:pPr>
            <a:endParaRPr lang="en-US" sz="2400" smtClean="0"/>
          </a:p>
          <a:p>
            <a:endParaRPr lang="en-US" sz="2800" smtClean="0"/>
          </a:p>
          <a:p>
            <a:endParaRPr lang="en-US" sz="2800" smtClean="0"/>
          </a:p>
          <a:p>
            <a:endParaRPr lang="en-US" sz="2800" smtClean="0"/>
          </a:p>
          <a:p>
            <a:endParaRPr lang="en-US" sz="2800" smtClean="0"/>
          </a:p>
          <a:p>
            <a:endParaRPr lang="en-US" sz="2800" smtClean="0"/>
          </a:p>
          <a:p>
            <a:pPr lvl="1"/>
            <a:endParaRPr lang="en-US" sz="2400" smtClean="0"/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67000"/>
            <a:ext cx="60769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Box 4"/>
          <p:cNvSpPr txBox="1">
            <a:spLocks noChangeArrowheads="1"/>
          </p:cNvSpPr>
          <p:nvPr/>
        </p:nvSpPr>
        <p:spPr bwMode="auto">
          <a:xfrm>
            <a:off x="685800" y="2209800"/>
            <a:ext cx="1808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/>
              <a:t>Must satisfy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Graph cuts: Pros and Cons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Pros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smtClean="0"/>
              <a:t>Very fast inference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smtClean="0"/>
              <a:t>Can incorporate recognition or high-level priors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smtClean="0"/>
              <a:t>Applies to a wide range of problems (stereo, image labeling, recognition)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Cons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smtClean="0"/>
              <a:t>Not always applicable (associative only)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smtClean="0"/>
              <a:t>Need unary terms (not used for generic segmentation)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Use whenever applicable</a:t>
            </a:r>
          </a:p>
          <a:p>
            <a:pPr lvl="1">
              <a:buFont typeface="Arial" pitchFamily="34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cut(A,B) = \sum_{p \in A, q \in B} c_{p,q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85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cut(A,B) = \frac{cut(A,B)}{volume(A)} + \frac{cut(A,B)}{volume(B)} 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424.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 &#10;\begin{document}&#10;\color[rgb]{0.99,0.99,0.99} &#10;\begin{displaymath}&#10;E_{Col}(\bf{\Theta,S,x}) = \sum_{n} D(S_n,\bf{\Theta},x_n)&#10;\end{displaymath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776"/>
  <p:tag name="BOXHEIGHT" val="453"/>
  <p:tag name="BOXFONT" val="10"/>
  <p:tag name="BOXWRAP" val="False"/>
  <p:tag name="WORKAROUNDTRANSPARENCYBUG" val="True"/>
  <p:tag name="ALLOWFONTSUBSTITUTION" val="False"/>
  <p:tag name="BITMAPFORMAT" val="bmp16m"/>
  <p:tag name="ORIGWIDTH" val="303"/>
  <p:tag name="PICTUREFILESIZE" val="959127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 &#10;&#10;&#10;\begin{document}&#10;\color[rgb]{0.99,0.99,0.99} &#10;\begin{displaymath}&#10;\lambda \sum_{i,j \ \textrm{\tiny adj.}} (\alpha_i - \alpha_j) \ exp \{ -\frac{1}{2\sigma^2}|| x_i-x_j ||^2 \}&#10;\end{displaymath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776"/>
  <p:tag name="BOXHEIGHT" val="453"/>
  <p:tag name="BOXFONT" val="10"/>
  <p:tag name="BOXWRAP" val="False"/>
  <p:tag name="WORKAROUNDTRANSPARENCYBUG" val="True"/>
  <p:tag name="ALLOWFONTSUBSTITUTION" val="False"/>
  <p:tag name="BITMAPFORMAT" val="bmp16m"/>
  <p:tag name="ORIGWIDTH" val="370"/>
  <p:tag name="PICTUREFILESIZE" val="1665005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 &#10;&#10;&#10;\begin{document}&#10;\color[rgb]{0.99,0.99,0.99} &#10;\begin{displaymath}&#10;E_{coh}(\bf{S,x}, \lambda) = \end{displaymath} 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776"/>
  <p:tag name="BOXHEIGHT" val="453"/>
  <p:tag name="BOXFONT" val="10"/>
  <p:tag name="BOXWRAP" val="False"/>
  <p:tag name="WORKAROUNDTRANSPARENCYBUG" val="True"/>
  <p:tag name="ALLOWFONTSUBSTITUTION" val="False"/>
  <p:tag name="BITMAPFORMAT" val="bmp16m"/>
  <p:tag name="ORIGWIDTH" val="141"/>
  <p:tag name="PICTUREFILESIZE" val="246825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 &#10;&#10;&#10;\begin{document}&#10;\color[rgb]{0.99,0.99,0.99} &#10;\begin{displaymath}&#10;1 \geq \alpha_i \geq 0&#10;\end{displaymath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776"/>
  <p:tag name="BOXHEIGHT" val="453"/>
  <p:tag name="BOXFONT" val="10"/>
  <p:tag name="BOXWRAP" val="False"/>
  <p:tag name="WORKAROUNDTRANSPARENCYBUG" val="True"/>
  <p:tag name="ALLOWFONTSUBSTITUTION" val="False"/>
  <p:tag name="BITMAPFORMAT" val="bmp16m"/>
  <p:tag name="ORIGWIDTH" val="99"/>
  <p:tag name="PICTUREFILESIZE" val="148565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 &#10;&#10;\begin{document}&#10;\color[rgb]{0.99,0.99,0.99} &#10;\begin{displaymath}C \ = \ \alpha F  \ + \ (1-\alpha) B&#10;\end{displaymath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434"/>
  <p:tag name="BOXFONT" val="10"/>
  <p:tag name="BOXWRAP" val="False"/>
  <p:tag name="WORKAROUNDTRANSPARENCYBUG" val="True"/>
  <p:tag name="ALLOWFONTSUBSTITUTION" val="False"/>
  <p:tag name="BITMAPFORMAT" val="bmp16m"/>
  <p:tag name="ORIGWIDTH" val="226"/>
  <p:tag name="PICTUREFILESIZE" val="376295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color[rgb]{0.99,0.99,0.99} &#10;$\sigma$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776"/>
  <p:tag name="BOXHEIGHT" val="453"/>
  <p:tag name="BOXFONT" val="10"/>
  <p:tag name="BOXWRAP" val="False"/>
  <p:tag name="WORKAROUNDTRANSPARENCYBUG" val="True"/>
  <p:tag name="ALLOWFONTSUBSTITUTION" val="False"/>
  <p:tag name="BITMAPFORMAT" val="bmp16m"/>
  <p:tag name="ORIGWIDTH" val="12"/>
  <p:tag name="PICTUREFILESIZE" val="9005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color[rgb]{0.99,0.99,0.99} &#10;$\mu$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776"/>
  <p:tag name="BOXHEIGHT" val="453"/>
  <p:tag name="BOXFONT" val="10"/>
  <p:tag name="BOXWRAP" val="False"/>
  <p:tag name="WORKAROUNDTRANSPARENCYBUG" val="True"/>
  <p:tag name="ALLOWFONTSUBSTITUTION" val="False"/>
  <p:tag name="BITMAPFORMAT" val="bmp16m"/>
  <p:tag name="ORIGWIDTH" val="12"/>
  <p:tag name="PICTUREFILESIZE" val="13985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color[rgb]{0.99,0.99,0.99} &#10;$(\mu, \sigma)$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776"/>
  <p:tag name="BOXHEIGHT" val="453"/>
  <p:tag name="BOXFONT" val="10"/>
  <p:tag name="BOXWRAP" val="False"/>
  <p:tag name="WORKAROUNDTRANSPARENCYBUG" val="True"/>
  <p:tag name="ALLOWFONTSUBSTITUTION" val="False"/>
  <p:tag name="BITMAPFORMAT" val="bmp16m"/>
  <p:tag name="ORIGWIDTH" val="51"/>
  <p:tag name="PICTUREFILESIZE" val="84987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color[rgb]{0.99,0.99,0.99} &#10;\begin{displaymath}&#10;E = \sum_{n \in Mix} D_n(\alpha_n) + \sum_{t=1}^T (\mu_t, \mu_{t+1}, \sigma_t, \sigma_{t+1})&#10;\end{displaymath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776"/>
  <p:tag name="BOXHEIGHT" val="453"/>
  <p:tag name="BOXFONT" val="10"/>
  <p:tag name="BOXWRAP" val="False"/>
  <p:tag name="WORKAROUNDTRANSPARENCYBUG" val="True"/>
  <p:tag name="ALLOWFONTSUBSTITUTION" val="False"/>
  <p:tag name="BITMAPFORMAT" val="bmp16m"/>
  <p:tag name="ORIGWIDTH" val="417"/>
  <p:tag name="PICTUREFILESIZE" val="2014308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Custom Design 2">
      <a:dk1>
        <a:srgbClr val="737373"/>
      </a:dk1>
      <a:lt1>
        <a:srgbClr val="FFFFFF"/>
      </a:lt1>
      <a:dk2>
        <a:srgbClr val="4D59AB"/>
      </a:dk2>
      <a:lt2>
        <a:srgbClr val="FFFFFF"/>
      </a:lt2>
      <a:accent1>
        <a:srgbClr val="8A8F05"/>
      </a:accent1>
      <a:accent2>
        <a:srgbClr val="E0AD12"/>
      </a:accent2>
      <a:accent3>
        <a:srgbClr val="B2B5D2"/>
      </a:accent3>
      <a:accent4>
        <a:srgbClr val="DADADA"/>
      </a:accent4>
      <a:accent5>
        <a:srgbClr val="C4C6AA"/>
      </a:accent5>
      <a:accent6>
        <a:srgbClr val="CB9C0F"/>
      </a:accent6>
      <a:hlink>
        <a:srgbClr val="C27D05"/>
      </a:hlink>
      <a:folHlink>
        <a:srgbClr val="732466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4D59AB"/>
        </a:lt1>
        <a:dk2>
          <a:srgbClr val="000000"/>
        </a:dk2>
        <a:lt2>
          <a:srgbClr val="737373"/>
        </a:lt2>
        <a:accent1>
          <a:srgbClr val="8A8F05"/>
        </a:accent1>
        <a:accent2>
          <a:srgbClr val="E0AD12"/>
        </a:accent2>
        <a:accent3>
          <a:srgbClr val="B2B5D2"/>
        </a:accent3>
        <a:accent4>
          <a:srgbClr val="000000"/>
        </a:accent4>
        <a:accent5>
          <a:srgbClr val="C4C6AA"/>
        </a:accent5>
        <a:accent6>
          <a:srgbClr val="CB9C0F"/>
        </a:accent6>
        <a:hlink>
          <a:srgbClr val="C27D05"/>
        </a:hlink>
        <a:folHlink>
          <a:srgbClr val="73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737373"/>
        </a:dk1>
        <a:lt1>
          <a:srgbClr val="FFFFFF"/>
        </a:lt1>
        <a:dk2>
          <a:srgbClr val="4D59AB"/>
        </a:dk2>
        <a:lt2>
          <a:srgbClr val="FFFFFF"/>
        </a:lt2>
        <a:accent1>
          <a:srgbClr val="8A8F05"/>
        </a:accent1>
        <a:accent2>
          <a:srgbClr val="E0AD12"/>
        </a:accent2>
        <a:accent3>
          <a:srgbClr val="B2B5D2"/>
        </a:accent3>
        <a:accent4>
          <a:srgbClr val="DADADA"/>
        </a:accent4>
        <a:accent5>
          <a:srgbClr val="C4C6AA"/>
        </a:accent5>
        <a:accent6>
          <a:srgbClr val="CB9C0F"/>
        </a:accent6>
        <a:hlink>
          <a:srgbClr val="C27D05"/>
        </a:hlink>
        <a:folHlink>
          <a:srgbClr val="7324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26812</TotalTime>
  <Words>1282</Words>
  <Application>Microsoft Office PowerPoint</Application>
  <PresentationFormat>On-screen Show (4:3)</PresentationFormat>
  <Paragraphs>279</Paragraphs>
  <Slides>59</Slides>
  <Notes>13</Notes>
  <HiddenSlides>5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Office Theme</vt:lpstr>
      <vt:lpstr>Custom Design</vt:lpstr>
      <vt:lpstr>Stream</vt:lpstr>
      <vt:lpstr>Equation</vt:lpstr>
      <vt:lpstr>Images as graphs</vt:lpstr>
      <vt:lpstr>Segmentation by Graph Cuts</vt:lpstr>
      <vt:lpstr>PowerPoint Presentation</vt:lpstr>
      <vt:lpstr>Cuts in a graph</vt:lpstr>
      <vt:lpstr>But min cut is not always the best cut...</vt:lpstr>
      <vt:lpstr>Cuts in a graph</vt:lpstr>
      <vt:lpstr>Finding Minimum Normalized-Cut</vt:lpstr>
      <vt:lpstr>Finding Minimum Normalized-Cut</vt:lpstr>
      <vt:lpstr>Finding Minimum Normalized-Cut</vt:lpstr>
      <vt:lpstr>Algorithm</vt:lpstr>
      <vt:lpstr>Recursive normalized cuts</vt:lpstr>
      <vt:lpstr>Normalized cuts results</vt:lpstr>
      <vt:lpstr>Graph cuts segmentation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Markov Random Fields</vt:lpstr>
      <vt:lpstr>Markov Random Fields</vt:lpstr>
      <vt:lpstr>Solving MRFs with graph cuts</vt:lpstr>
      <vt:lpstr>Solving MRFs with graph cuts</vt:lpstr>
      <vt:lpstr>PowerPoint Presentation</vt:lpstr>
      <vt:lpstr>PowerPoint Presentation</vt:lpstr>
      <vt:lpstr>Graph cuts   Boykov and Jolly (2001)</vt:lpstr>
      <vt:lpstr>Optimization Formulation - Boykov &amp; Jolly ‘01</vt:lpstr>
      <vt:lpstr>Link Weights</vt:lpstr>
      <vt:lpstr>PowerPoint Presentation</vt:lpstr>
      <vt:lpstr>  Grab cuts and graph cuts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Colour Model</vt:lpstr>
      <vt:lpstr>PowerPoint Presentation</vt:lpstr>
      <vt:lpstr>PowerPoint Presentation</vt:lpstr>
      <vt:lpstr>PowerPoint Presentation</vt:lpstr>
      <vt:lpstr>PowerPoint Presentation</vt:lpstr>
      <vt:lpstr>  Moderately straightforward    examples</vt:lpstr>
      <vt:lpstr>  Difficult Examples</vt:lpstr>
      <vt:lpstr>  Border Matting </vt:lpstr>
      <vt:lpstr>  Comparison</vt:lpstr>
      <vt:lpstr>Natural Image Matting</vt:lpstr>
      <vt:lpstr>PowerPoint Presentation</vt:lpstr>
      <vt:lpstr>Border Matting</vt:lpstr>
      <vt:lpstr>  Dynamic Programming</vt:lpstr>
      <vt:lpstr>GrabCut Border Matting - Colour</vt:lpstr>
      <vt:lpstr>Results</vt:lpstr>
      <vt:lpstr>Using graph cuts for recognition</vt:lpstr>
      <vt:lpstr>Using graph cuts for recognition</vt:lpstr>
      <vt:lpstr>Limits of graph cuts</vt:lpstr>
      <vt:lpstr>Graph cuts: Pros and Cons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Lenovo User</cp:lastModifiedBy>
  <cp:revision>104</cp:revision>
  <dcterms:created xsi:type="dcterms:W3CDTF">2009-12-16T02:55:56Z</dcterms:created>
  <dcterms:modified xsi:type="dcterms:W3CDTF">2013-04-19T14:44:04Z</dcterms:modified>
</cp:coreProperties>
</file>